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636" r:id="rId2"/>
    <p:sldId id="648" r:id="rId3"/>
    <p:sldId id="684" r:id="rId4"/>
    <p:sldId id="600" r:id="rId5"/>
    <p:sldId id="677" r:id="rId6"/>
    <p:sldId id="683" r:id="rId7"/>
    <p:sldId id="678" r:id="rId8"/>
    <p:sldId id="679" r:id="rId9"/>
    <p:sldId id="680" r:id="rId10"/>
    <p:sldId id="681" r:id="rId11"/>
    <p:sldId id="682" r:id="rId12"/>
    <p:sldId id="661" r:id="rId13"/>
    <p:sldId id="685" r:id="rId14"/>
    <p:sldId id="686" r:id="rId15"/>
    <p:sldId id="687" r:id="rId16"/>
    <p:sldId id="688" r:id="rId17"/>
    <p:sldId id="689" r:id="rId18"/>
    <p:sldId id="690" r:id="rId19"/>
    <p:sldId id="691" r:id="rId20"/>
    <p:sldId id="692" r:id="rId21"/>
    <p:sldId id="693" r:id="rId22"/>
    <p:sldId id="694" r:id="rId23"/>
    <p:sldId id="695" r:id="rId24"/>
    <p:sldId id="696" r:id="rId2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4660"/>
  </p:normalViewPr>
  <p:slideViewPr>
    <p:cSldViewPr snapToGrid="0">
      <p:cViewPr varScale="1">
        <p:scale>
          <a:sx n="112" d="100"/>
          <a:sy n="112" d="100"/>
        </p:scale>
        <p:origin x="147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79809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3862674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42509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838926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300803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3175203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234728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83728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826716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34169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B93F7D5D-D53D-4CBB-8102-54E23234B3AA}" type="datetimeFigureOut">
              <a:rPr lang="ko-KR" altLang="en-US" smtClean="0"/>
              <a:t>2022-03-04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2182074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3F7D5D-D53D-4CBB-8102-54E23234B3AA}" type="datetimeFigureOut">
              <a:rPr lang="ko-KR" altLang="en-US" smtClean="0"/>
              <a:t>2022-03-04</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86DFA-21FF-468A-96FC-1A4850EE993A}" type="slidenum">
              <a:rPr lang="ko-KR" altLang="en-US" smtClean="0"/>
              <a:t>‹#›</a:t>
            </a:fld>
            <a:endParaRPr lang="ko-KR" altLang="en-US"/>
          </a:p>
        </p:txBody>
      </p:sp>
    </p:spTree>
    <p:extLst>
      <p:ext uri="{BB962C8B-B14F-4D97-AF65-F5344CB8AC3E}">
        <p14:creationId xmlns:p14="http://schemas.microsoft.com/office/powerpoint/2010/main" val="1444612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030095" y="-141316"/>
            <a:ext cx="955964" cy="131341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1679171" y="3773979"/>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3246" y="3100646"/>
            <a:ext cx="7360922" cy="523220"/>
          </a:xfrm>
          <a:prstGeom prst="rect">
            <a:avLst/>
          </a:prstGeom>
          <a:noFill/>
        </p:spPr>
        <p:txBody>
          <a:bodyPr wrap="square" rtlCol="0">
            <a:spAutoFit/>
          </a:bodyPr>
          <a:lstStyle/>
          <a:p>
            <a:pPr algn="ctr"/>
            <a:r>
              <a:rPr lang="en-US" altLang="ko-KR" sz="2800" b="1" dirty="0">
                <a:latin typeface="+mj-ea"/>
                <a:ea typeface="+mj-ea"/>
              </a:rPr>
              <a:t>AI </a:t>
            </a:r>
            <a:r>
              <a:rPr lang="ko-KR" altLang="en-US" sz="2800" b="1" dirty="0">
                <a:latin typeface="+mj-ea"/>
                <a:ea typeface="+mj-ea"/>
              </a:rPr>
              <a:t>기반의 차세대 의료진단시스템 구축 연구</a:t>
            </a:r>
          </a:p>
        </p:txBody>
      </p:sp>
      <p:sp>
        <p:nvSpPr>
          <p:cNvPr id="8" name="TextBox 7"/>
          <p:cNvSpPr txBox="1"/>
          <p:nvPr/>
        </p:nvSpPr>
        <p:spPr>
          <a:xfrm>
            <a:off x="3324397" y="4293425"/>
            <a:ext cx="2310938" cy="307777"/>
          </a:xfrm>
          <a:prstGeom prst="rect">
            <a:avLst/>
          </a:prstGeom>
          <a:noFill/>
        </p:spPr>
        <p:txBody>
          <a:bodyPr wrap="square" rtlCol="0">
            <a:spAutoFit/>
          </a:bodyPr>
          <a:lstStyle/>
          <a:p>
            <a:pPr algn="ctr"/>
            <a:r>
              <a:rPr lang="en-US" altLang="ko-KR" sz="1400" dirty="0" smtClean="0"/>
              <a:t>20220304</a:t>
            </a:r>
            <a:endParaRPr lang="en-US" altLang="ko-KR" sz="1400" dirty="0"/>
          </a:p>
        </p:txBody>
      </p:sp>
      <p:sp>
        <p:nvSpPr>
          <p:cNvPr id="9" name="TextBox 8"/>
          <p:cNvSpPr txBox="1"/>
          <p:nvPr/>
        </p:nvSpPr>
        <p:spPr>
          <a:xfrm>
            <a:off x="3880656" y="3924093"/>
            <a:ext cx="1314798" cy="369332"/>
          </a:xfrm>
          <a:prstGeom prst="rect">
            <a:avLst/>
          </a:prstGeom>
          <a:noFill/>
        </p:spPr>
        <p:txBody>
          <a:bodyPr wrap="square" rtlCol="0">
            <a:spAutoFit/>
          </a:bodyPr>
          <a:lstStyle/>
          <a:p>
            <a:r>
              <a:rPr lang="ko-KR" altLang="en-US" b="1" dirty="0">
                <a:latin typeface="+mj-ea"/>
                <a:ea typeface="+mj-ea"/>
              </a:rPr>
              <a:t>정기 회의</a:t>
            </a:r>
          </a:p>
        </p:txBody>
      </p:sp>
      <p:sp>
        <p:nvSpPr>
          <p:cNvPr id="10" name="TextBox 9"/>
          <p:cNvSpPr txBox="1"/>
          <p:nvPr/>
        </p:nvSpPr>
        <p:spPr>
          <a:xfrm>
            <a:off x="597129" y="361500"/>
            <a:ext cx="3384668" cy="307777"/>
          </a:xfrm>
          <a:prstGeom prst="rect">
            <a:avLst/>
          </a:prstGeom>
          <a:noFill/>
        </p:spPr>
        <p:txBody>
          <a:bodyPr wrap="square" rtlCol="0">
            <a:spAutoFit/>
          </a:bodyPr>
          <a:lstStyle/>
          <a:p>
            <a:r>
              <a:rPr lang="en-US" altLang="ko-KR" sz="1400" b="1" dirty="0">
                <a:latin typeface="+mj-ea"/>
                <a:ea typeface="+mj-ea"/>
              </a:rPr>
              <a:t>2</a:t>
            </a:r>
            <a:r>
              <a:rPr lang="ko-KR" altLang="en-US" sz="1400" b="1" dirty="0" smtClean="0">
                <a:latin typeface="+mj-ea"/>
                <a:ea typeface="+mj-ea"/>
              </a:rPr>
              <a:t>차년도 </a:t>
            </a:r>
            <a:r>
              <a:rPr lang="en-US" altLang="ko-KR" sz="1400" b="1" dirty="0">
                <a:latin typeface="+mj-ea"/>
                <a:ea typeface="+mj-ea"/>
              </a:rPr>
              <a:t>(</a:t>
            </a:r>
            <a:r>
              <a:rPr lang="en-US" altLang="ko-KR" sz="1400" b="1" dirty="0" smtClean="0">
                <a:latin typeface="+mj-ea"/>
                <a:ea typeface="+mj-ea"/>
              </a:rPr>
              <a:t>2022.03-2023.02</a:t>
            </a:r>
            <a:r>
              <a:rPr lang="en-US" altLang="ko-KR" sz="1400" b="1" dirty="0">
                <a:latin typeface="+mj-ea"/>
                <a:ea typeface="+mj-ea"/>
              </a:rPr>
              <a:t>)</a:t>
            </a:r>
            <a:endParaRPr lang="ko-KR" altLang="en-US" sz="1400" b="1" dirty="0">
              <a:latin typeface="+mj-ea"/>
              <a:ea typeface="+mj-ea"/>
            </a:endParaRPr>
          </a:p>
        </p:txBody>
      </p:sp>
    </p:spTree>
    <p:extLst>
      <p:ext uri="{BB962C8B-B14F-4D97-AF65-F5344CB8AC3E}">
        <p14:creationId xmlns:p14="http://schemas.microsoft.com/office/powerpoint/2010/main" val="2218250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628650" y="1698594"/>
            <a:ext cx="1345429" cy="3861431"/>
          </a:xfrm>
          <a:prstGeom prst="rect">
            <a:avLst/>
          </a:prstGeom>
          <a:ln>
            <a:solidFill>
              <a:schemeClr val="tx1"/>
            </a:solidFill>
          </a:ln>
        </p:spPr>
      </p:pic>
      <p:pic>
        <p:nvPicPr>
          <p:cNvPr id="6" name="그림 5"/>
          <p:cNvPicPr>
            <a:picLocks noChangeAspect="1"/>
          </p:cNvPicPr>
          <p:nvPr/>
        </p:nvPicPr>
        <p:blipFill>
          <a:blip r:embed="rId3"/>
          <a:stretch>
            <a:fillRect/>
          </a:stretch>
        </p:blipFill>
        <p:spPr>
          <a:xfrm>
            <a:off x="2869752" y="1637345"/>
            <a:ext cx="1162668" cy="3983930"/>
          </a:xfrm>
          <a:prstGeom prst="rect">
            <a:avLst/>
          </a:prstGeom>
        </p:spPr>
      </p:pic>
      <p:pic>
        <p:nvPicPr>
          <p:cNvPr id="7" name="그림 6"/>
          <p:cNvPicPr>
            <a:picLocks noChangeAspect="1"/>
          </p:cNvPicPr>
          <p:nvPr/>
        </p:nvPicPr>
        <p:blipFill>
          <a:blip r:embed="rId4"/>
          <a:stretch>
            <a:fillRect/>
          </a:stretch>
        </p:blipFill>
        <p:spPr>
          <a:xfrm>
            <a:off x="5696967" y="2717248"/>
            <a:ext cx="2818383" cy="1866560"/>
          </a:xfrm>
          <a:prstGeom prst="rect">
            <a:avLst/>
          </a:prstGeom>
        </p:spPr>
      </p:pic>
      <p:cxnSp>
        <p:nvCxnSpPr>
          <p:cNvPr id="9" name="직선 화살표 연결선 8"/>
          <p:cNvCxnSpPr/>
          <p:nvPr/>
        </p:nvCxnSpPr>
        <p:spPr>
          <a:xfrm>
            <a:off x="1974079" y="2081435"/>
            <a:ext cx="8396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직선 화살표 연결선 9"/>
          <p:cNvCxnSpPr/>
          <p:nvPr/>
        </p:nvCxnSpPr>
        <p:spPr>
          <a:xfrm>
            <a:off x="1974078" y="5381180"/>
            <a:ext cx="8396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직선 화살표 연결선 10"/>
          <p:cNvCxnSpPr/>
          <p:nvPr/>
        </p:nvCxnSpPr>
        <p:spPr>
          <a:xfrm>
            <a:off x="1974078" y="4117471"/>
            <a:ext cx="8396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직선 화살표 연결선 11"/>
          <p:cNvCxnSpPr/>
          <p:nvPr/>
        </p:nvCxnSpPr>
        <p:spPr>
          <a:xfrm>
            <a:off x="1974079" y="3046042"/>
            <a:ext cx="8396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꺾인 연결선 13"/>
          <p:cNvCxnSpPr/>
          <p:nvPr/>
        </p:nvCxnSpPr>
        <p:spPr>
          <a:xfrm>
            <a:off x="4114800" y="2081435"/>
            <a:ext cx="1499787" cy="118572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6" name="꺾인 연결선 15"/>
          <p:cNvCxnSpPr/>
          <p:nvPr/>
        </p:nvCxnSpPr>
        <p:spPr>
          <a:xfrm flipV="1">
            <a:off x="4032420" y="3985012"/>
            <a:ext cx="1582167" cy="112804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5350863" y="3046042"/>
            <a:ext cx="346105" cy="300082"/>
          </a:xfrm>
          <a:prstGeom prst="rect">
            <a:avLst/>
          </a:prstGeom>
          <a:noFill/>
        </p:spPr>
        <p:txBody>
          <a:bodyPr wrap="square" rtlCol="0">
            <a:spAutoFit/>
          </a:bodyPr>
          <a:lstStyle/>
          <a:p>
            <a:r>
              <a:rPr lang="en-US" sz="1350" dirty="0"/>
              <a:t>G</a:t>
            </a:r>
          </a:p>
        </p:txBody>
      </p:sp>
      <p:sp>
        <p:nvSpPr>
          <p:cNvPr id="19" name="TextBox 18"/>
          <p:cNvSpPr txBox="1"/>
          <p:nvPr/>
        </p:nvSpPr>
        <p:spPr>
          <a:xfrm>
            <a:off x="5350863" y="3742764"/>
            <a:ext cx="346105" cy="300082"/>
          </a:xfrm>
          <a:prstGeom prst="rect">
            <a:avLst/>
          </a:prstGeom>
          <a:noFill/>
        </p:spPr>
        <p:txBody>
          <a:bodyPr wrap="square" rtlCol="0">
            <a:spAutoFit/>
          </a:bodyPr>
          <a:lstStyle/>
          <a:p>
            <a:r>
              <a:rPr lang="en-US" sz="1350" dirty="0"/>
              <a:t>H</a:t>
            </a:r>
          </a:p>
        </p:txBody>
      </p:sp>
      <p:sp>
        <p:nvSpPr>
          <p:cNvPr id="20" name="TextBox 19"/>
          <p:cNvSpPr txBox="1"/>
          <p:nvPr/>
        </p:nvSpPr>
        <p:spPr>
          <a:xfrm>
            <a:off x="5786164" y="4661578"/>
            <a:ext cx="2639990" cy="300082"/>
          </a:xfrm>
          <a:prstGeom prst="rect">
            <a:avLst/>
          </a:prstGeom>
          <a:noFill/>
        </p:spPr>
        <p:txBody>
          <a:bodyPr wrap="square" rtlCol="0">
            <a:spAutoFit/>
          </a:bodyPr>
          <a:lstStyle/>
          <a:p>
            <a:r>
              <a:rPr lang="en-US" sz="1350" dirty="0"/>
              <a:t>Similarity score (</a:t>
            </a:r>
            <a:r>
              <a:rPr lang="en-US" sz="1350" dirty="0" err="1"/>
              <a:t>Jaccard</a:t>
            </a:r>
            <a:r>
              <a:rPr lang="en-US" sz="1350" dirty="0"/>
              <a:t>): 0.482</a:t>
            </a:r>
          </a:p>
        </p:txBody>
      </p:sp>
      <p:grpSp>
        <p:nvGrpSpPr>
          <p:cNvPr id="27" name="그룹 26"/>
          <p:cNvGrpSpPr/>
          <p:nvPr/>
        </p:nvGrpSpPr>
        <p:grpSpPr>
          <a:xfrm>
            <a:off x="8597730" y="3311976"/>
            <a:ext cx="478565" cy="486442"/>
            <a:chOff x="10596785" y="1762109"/>
            <a:chExt cx="638086" cy="648590"/>
          </a:xfrm>
        </p:grpSpPr>
        <p:sp>
          <p:nvSpPr>
            <p:cNvPr id="21" name="타원 20"/>
            <p:cNvSpPr/>
            <p:nvPr/>
          </p:nvSpPr>
          <p:spPr>
            <a:xfrm>
              <a:off x="10596785" y="1822391"/>
              <a:ext cx="153824" cy="153824"/>
            </a:xfrm>
            <a:prstGeom prst="ellipse">
              <a:avLst/>
            </a:prstGeom>
            <a:solidFill>
              <a:srgbClr val="F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타원 21"/>
            <p:cNvSpPr/>
            <p:nvPr/>
          </p:nvSpPr>
          <p:spPr>
            <a:xfrm>
              <a:off x="10596785" y="1997369"/>
              <a:ext cx="153824" cy="153824"/>
            </a:xfrm>
            <a:prstGeom prst="ellipse">
              <a:avLst/>
            </a:prstGeom>
            <a:solidFill>
              <a:srgbClr val="80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타원 22"/>
            <p:cNvSpPr/>
            <p:nvPr/>
          </p:nvSpPr>
          <p:spPr>
            <a:xfrm>
              <a:off x="10596785" y="2177976"/>
              <a:ext cx="153824" cy="153824"/>
            </a:xfrm>
            <a:prstGeom prst="ellipse">
              <a:avLst/>
            </a:prstGeom>
            <a:solidFill>
              <a:srgbClr val="81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p:nvSpPr>
          <p:spPr>
            <a:xfrm>
              <a:off x="10750609" y="1762109"/>
              <a:ext cx="484262" cy="284780"/>
            </a:xfrm>
            <a:prstGeom prst="rect">
              <a:avLst/>
            </a:prstGeom>
            <a:noFill/>
          </p:spPr>
          <p:txBody>
            <a:bodyPr wrap="square" rtlCol="0">
              <a:spAutoFit/>
            </a:bodyPr>
            <a:lstStyle/>
            <a:p>
              <a:r>
                <a:rPr lang="en-US" sz="788" dirty="0"/>
                <a:t>G</a:t>
              </a:r>
            </a:p>
          </p:txBody>
        </p:sp>
        <p:sp>
          <p:nvSpPr>
            <p:cNvPr id="25" name="TextBox 24"/>
            <p:cNvSpPr txBox="1"/>
            <p:nvPr/>
          </p:nvSpPr>
          <p:spPr>
            <a:xfrm>
              <a:off x="10750609" y="1939950"/>
              <a:ext cx="484262" cy="284780"/>
            </a:xfrm>
            <a:prstGeom prst="rect">
              <a:avLst/>
            </a:prstGeom>
            <a:noFill/>
          </p:spPr>
          <p:txBody>
            <a:bodyPr wrap="square" rtlCol="0">
              <a:spAutoFit/>
            </a:bodyPr>
            <a:lstStyle/>
            <a:p>
              <a:r>
                <a:rPr lang="en-US" sz="788" dirty="0"/>
                <a:t>H</a:t>
              </a:r>
            </a:p>
          </p:txBody>
        </p:sp>
        <p:sp>
          <p:nvSpPr>
            <p:cNvPr id="26" name="TextBox 25"/>
            <p:cNvSpPr txBox="1"/>
            <p:nvPr/>
          </p:nvSpPr>
          <p:spPr>
            <a:xfrm>
              <a:off x="10750609" y="2125919"/>
              <a:ext cx="484262" cy="284780"/>
            </a:xfrm>
            <a:prstGeom prst="rect">
              <a:avLst/>
            </a:prstGeom>
            <a:noFill/>
          </p:spPr>
          <p:txBody>
            <a:bodyPr wrap="square" rtlCol="0">
              <a:spAutoFit/>
            </a:bodyPr>
            <a:lstStyle/>
            <a:p>
              <a:r>
                <a:rPr lang="en-US" sz="788" dirty="0"/>
                <a:t>GH</a:t>
              </a:r>
            </a:p>
          </p:txBody>
        </p:sp>
      </p:grpSp>
      <p:cxnSp>
        <p:nvCxnSpPr>
          <p:cNvPr id="29" name="직선 연결선 28"/>
          <p:cNvCxnSpPr/>
          <p:nvPr/>
        </p:nvCxnSpPr>
        <p:spPr>
          <a:xfrm>
            <a:off x="310733" y="570274"/>
            <a:ext cx="3324880" cy="1166"/>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63854" y="180460"/>
            <a:ext cx="2008499" cy="369332"/>
          </a:xfrm>
          <a:prstGeom prst="rect">
            <a:avLst/>
          </a:prstGeom>
          <a:noFill/>
        </p:spPr>
        <p:txBody>
          <a:bodyPr wrap="none" rtlCol="0">
            <a:spAutoFit/>
          </a:bodyPr>
          <a:lstStyle/>
          <a:p>
            <a:r>
              <a:rPr lang="en-US" altLang="ko-KR" b="1" dirty="0" smtClean="0"/>
              <a:t>Graph sim updated</a:t>
            </a:r>
            <a:endParaRPr lang="ko-KR" altLang="en-US" b="1" dirty="0"/>
          </a:p>
        </p:txBody>
      </p:sp>
      <p:sp>
        <p:nvSpPr>
          <p:cNvPr id="3" name="TextBox 2"/>
          <p:cNvSpPr txBox="1"/>
          <p:nvPr/>
        </p:nvSpPr>
        <p:spPr>
          <a:xfrm>
            <a:off x="304323" y="708186"/>
            <a:ext cx="7412943"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err="1" smtClean="0"/>
              <a:t>Jaccard</a:t>
            </a:r>
            <a:r>
              <a:rPr lang="en-US" altLang="ko-KR" dirty="0" smtClean="0"/>
              <a:t> </a:t>
            </a:r>
            <a:r>
              <a:rPr lang="en-US" altLang="ko-KR" dirty="0" err="1" smtClean="0"/>
              <a:t>distanc</a:t>
            </a:r>
            <a:r>
              <a:rPr lang="ko-KR" altLang="en-US" dirty="0" smtClean="0"/>
              <a:t>를 기반으로  </a:t>
            </a:r>
            <a:r>
              <a:rPr lang="en-US" altLang="ko-KR" dirty="0" smtClean="0"/>
              <a:t>Graph </a:t>
            </a:r>
            <a:r>
              <a:rPr lang="en-US" altLang="ko-KR" dirty="0"/>
              <a:t>Similarity </a:t>
            </a:r>
            <a:r>
              <a:rPr lang="ko-KR" altLang="en-US" dirty="0" smtClean="0"/>
              <a:t>연산</a:t>
            </a:r>
            <a:endParaRPr lang="en-US" altLang="ko-KR" dirty="0" smtClean="0"/>
          </a:p>
          <a:p>
            <a:pPr marL="742950" lvl="1" indent="-285750">
              <a:buFont typeface="Arial" panose="020B0604020202020204" pitchFamily="34" charset="0"/>
              <a:buChar char="•"/>
            </a:pPr>
            <a:r>
              <a:rPr lang="ko-KR" altLang="en-US" dirty="0" smtClean="0"/>
              <a:t>예시</a:t>
            </a:r>
            <a:r>
              <a:rPr lang="en-US" altLang="ko-KR" dirty="0" smtClean="0"/>
              <a:t>:  </a:t>
            </a:r>
            <a:r>
              <a:rPr lang="en-US" altLang="ko-KR" dirty="0"/>
              <a:t>2021S 0388416010101</a:t>
            </a:r>
            <a:r>
              <a:rPr lang="ko-KR" altLang="en-US" dirty="0" smtClean="0"/>
              <a:t> </a:t>
            </a:r>
            <a:endParaRPr lang="ko-KR" altLang="en-US" dirty="0"/>
          </a:p>
          <a:p>
            <a:pPr marL="285750" indent="-285750">
              <a:buFont typeface="Arial" panose="020B0604020202020204" pitchFamily="34" charset="0"/>
              <a:buChar char="•"/>
            </a:pPr>
            <a:endParaRPr lang="ko-KR" altLang="en-US" dirty="0"/>
          </a:p>
        </p:txBody>
      </p:sp>
      <p:sp>
        <p:nvSpPr>
          <p:cNvPr id="5" name="직사각형 4"/>
          <p:cNvSpPr/>
          <p:nvPr/>
        </p:nvSpPr>
        <p:spPr>
          <a:xfrm>
            <a:off x="5540409" y="2102311"/>
            <a:ext cx="3131498" cy="369332"/>
          </a:xfrm>
          <a:prstGeom prst="rect">
            <a:avLst/>
          </a:prstGeom>
        </p:spPr>
        <p:txBody>
          <a:bodyPr wrap="none">
            <a:spAutoFit/>
          </a:bodyPr>
          <a:lstStyle/>
          <a:p>
            <a:r>
              <a:rPr lang="en-US" altLang="ko-KR" dirty="0"/>
              <a:t>Graph Similarity &amp; Visualization</a:t>
            </a:r>
            <a:endParaRPr lang="ko-KR" altLang="en-US" dirty="0"/>
          </a:p>
        </p:txBody>
      </p:sp>
    </p:spTree>
    <p:extLst>
      <p:ext uri="{BB962C8B-B14F-4D97-AF65-F5344CB8AC3E}">
        <p14:creationId xmlns:p14="http://schemas.microsoft.com/office/powerpoint/2010/main" val="74951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556771" y="2115083"/>
            <a:ext cx="708357" cy="3263504"/>
          </a:xfrm>
          <a:prstGeom prst="rect">
            <a:avLst/>
          </a:prstGeom>
          <a:ln>
            <a:solidFill>
              <a:schemeClr val="tx1"/>
            </a:solidFill>
          </a:ln>
        </p:spPr>
      </p:pic>
      <p:graphicFrame>
        <p:nvGraphicFramePr>
          <p:cNvPr id="8" name="표 7"/>
          <p:cNvGraphicFramePr>
            <a:graphicFrameLocks noGrp="1"/>
          </p:cNvGraphicFramePr>
          <p:nvPr>
            <p:extLst/>
          </p:nvPr>
        </p:nvGraphicFramePr>
        <p:xfrm>
          <a:off x="3831364" y="1984850"/>
          <a:ext cx="4603335" cy="3688080"/>
        </p:xfrm>
        <a:graphic>
          <a:graphicData uri="http://schemas.openxmlformats.org/drawingml/2006/table">
            <a:tbl>
              <a:tblPr firstRow="1" bandRow="1">
                <a:tableStyleId>{5C22544A-7EE6-4342-B048-85BDC9FD1C3A}</a:tableStyleId>
              </a:tblPr>
              <a:tblGrid>
                <a:gridCol w="753811">
                  <a:extLst>
                    <a:ext uri="{9D8B030D-6E8A-4147-A177-3AD203B41FA5}">
                      <a16:colId xmlns:a16="http://schemas.microsoft.com/office/drawing/2014/main" val="3310625447"/>
                    </a:ext>
                  </a:extLst>
                </a:gridCol>
                <a:gridCol w="753811">
                  <a:extLst>
                    <a:ext uri="{9D8B030D-6E8A-4147-A177-3AD203B41FA5}">
                      <a16:colId xmlns:a16="http://schemas.microsoft.com/office/drawing/2014/main" val="3388813049"/>
                    </a:ext>
                  </a:extLst>
                </a:gridCol>
                <a:gridCol w="1025495">
                  <a:extLst>
                    <a:ext uri="{9D8B030D-6E8A-4147-A177-3AD203B41FA5}">
                      <a16:colId xmlns:a16="http://schemas.microsoft.com/office/drawing/2014/main" val="1022685230"/>
                    </a:ext>
                  </a:extLst>
                </a:gridCol>
                <a:gridCol w="2070218">
                  <a:extLst>
                    <a:ext uri="{9D8B030D-6E8A-4147-A177-3AD203B41FA5}">
                      <a16:colId xmlns:a16="http://schemas.microsoft.com/office/drawing/2014/main" val="2942073391"/>
                    </a:ext>
                  </a:extLst>
                </a:gridCol>
              </a:tblGrid>
              <a:tr h="278130">
                <a:tc>
                  <a:txBody>
                    <a:bodyPr/>
                    <a:lstStyle/>
                    <a:p>
                      <a:pPr algn="ctr"/>
                      <a:r>
                        <a:rPr lang="en-US" sz="1400" dirty="0" smtClean="0"/>
                        <a:t>G</a:t>
                      </a:r>
                      <a:endParaRPr lang="en-US" sz="1400" dirty="0"/>
                    </a:p>
                  </a:txBody>
                  <a:tcPr marL="68580" marR="68580" marT="34290" marB="34290"/>
                </a:tc>
                <a:tc>
                  <a:txBody>
                    <a:bodyPr/>
                    <a:lstStyle/>
                    <a:p>
                      <a:pPr algn="ctr"/>
                      <a:r>
                        <a:rPr lang="en-US" sz="1400" dirty="0" smtClean="0"/>
                        <a:t>H</a:t>
                      </a:r>
                      <a:endParaRPr lang="en-US" sz="1400" dirty="0"/>
                    </a:p>
                  </a:txBody>
                  <a:tcPr marL="68580" marR="68580" marT="34290" marB="34290"/>
                </a:tc>
                <a:tc>
                  <a:txBody>
                    <a:bodyPr/>
                    <a:lstStyle/>
                    <a:p>
                      <a:pPr algn="ctr"/>
                      <a:r>
                        <a:rPr lang="en-US" sz="1400" dirty="0" smtClean="0"/>
                        <a:t>Sim. Score</a:t>
                      </a:r>
                      <a:endParaRPr lang="en-US" sz="1400" dirty="0"/>
                    </a:p>
                  </a:txBody>
                  <a:tcPr marL="68580" marR="68580" marT="34290" marB="34290"/>
                </a:tc>
                <a:tc>
                  <a:txBody>
                    <a:bodyPr/>
                    <a:lstStyle/>
                    <a:p>
                      <a:pPr algn="ctr"/>
                      <a:r>
                        <a:rPr lang="en-US" sz="1400" dirty="0" smtClean="0"/>
                        <a:t>Visualization</a:t>
                      </a:r>
                      <a:endParaRPr lang="en-US" sz="1400" dirty="0"/>
                    </a:p>
                  </a:txBody>
                  <a:tcPr marL="68580" marR="68580" marT="34290" marB="34290"/>
                </a:tc>
                <a:extLst>
                  <a:ext uri="{0D108BD9-81ED-4DB2-BD59-A6C34878D82A}">
                    <a16:rowId xmlns:a16="http://schemas.microsoft.com/office/drawing/2014/main" val="2890887626"/>
                  </a:ext>
                </a:extLst>
              </a:tr>
              <a:tr h="1097280">
                <a:tc>
                  <a:txBody>
                    <a:bodyPr/>
                    <a:lstStyle/>
                    <a:p>
                      <a:pPr algn="ctr"/>
                      <a:r>
                        <a:rPr lang="en-US" sz="1400" dirty="0" smtClean="0"/>
                        <a:t>0</a:t>
                      </a:r>
                      <a:endParaRPr lang="en-US" sz="1400" dirty="0"/>
                    </a:p>
                  </a:txBody>
                  <a:tcPr marL="68580" marR="68580" marT="34290" marB="34290" anchor="ctr"/>
                </a:tc>
                <a:tc>
                  <a:txBody>
                    <a:bodyPr/>
                    <a:lstStyle/>
                    <a:p>
                      <a:pPr algn="ctr"/>
                      <a:r>
                        <a:rPr lang="en-US" sz="1400" dirty="0" smtClean="0"/>
                        <a:t>1</a:t>
                      </a:r>
                      <a:endParaRPr lang="en-US" sz="1400" dirty="0"/>
                    </a:p>
                  </a:txBody>
                  <a:tcPr marL="68580" marR="68580" marT="34290" marB="34290" anchor="ctr"/>
                </a:tc>
                <a:tc>
                  <a:txBody>
                    <a:bodyPr/>
                    <a:lstStyle/>
                    <a:p>
                      <a:pPr algn="ctr"/>
                      <a:r>
                        <a:rPr lang="en-US" sz="1400" dirty="0" smtClean="0"/>
                        <a:t>0.506</a:t>
                      </a:r>
                      <a:endParaRPr lang="en-US" sz="1400" dirty="0"/>
                    </a:p>
                  </a:txBody>
                  <a:tcPr marL="68580" marR="68580" marT="34290" marB="34290" anchor="ctr"/>
                </a:tc>
                <a:tc>
                  <a:txBody>
                    <a:bodyPr/>
                    <a:lstStyle/>
                    <a:p>
                      <a:pPr algn="ctr"/>
                      <a:endParaRPr lang="en-US" sz="1400" dirty="0" smtClean="0"/>
                    </a:p>
                    <a:p>
                      <a:pPr algn="ctr"/>
                      <a:endParaRPr lang="en-US" sz="1400" dirty="0" smtClean="0"/>
                    </a:p>
                    <a:p>
                      <a:pPr algn="ctr"/>
                      <a:endParaRPr lang="en-US" sz="1400" dirty="0" smtClean="0"/>
                    </a:p>
                    <a:p>
                      <a:pPr algn="ctr"/>
                      <a:endParaRPr lang="en-US" sz="1400" dirty="0" smtClean="0"/>
                    </a:p>
                    <a:p>
                      <a:pPr algn="ctr"/>
                      <a:endParaRPr lang="en-US" sz="1400" dirty="0"/>
                    </a:p>
                  </a:txBody>
                  <a:tcPr marL="68580" marR="68580" marT="34290" marB="34290" anchor="ctr"/>
                </a:tc>
                <a:extLst>
                  <a:ext uri="{0D108BD9-81ED-4DB2-BD59-A6C34878D82A}">
                    <a16:rowId xmlns:a16="http://schemas.microsoft.com/office/drawing/2014/main" val="2954505326"/>
                  </a:ext>
                </a:extLst>
              </a:tr>
              <a:tr h="1097280">
                <a:tc>
                  <a:txBody>
                    <a:bodyPr/>
                    <a:lstStyle/>
                    <a:p>
                      <a:pPr algn="ctr"/>
                      <a:r>
                        <a:rPr lang="en-US" sz="1400" dirty="0" smtClean="0"/>
                        <a:t>0</a:t>
                      </a:r>
                      <a:endParaRPr lang="en-US" sz="1400" dirty="0"/>
                    </a:p>
                  </a:txBody>
                  <a:tcPr marL="68580" marR="68580" marT="34290" marB="34290" anchor="ctr"/>
                </a:tc>
                <a:tc>
                  <a:txBody>
                    <a:bodyPr/>
                    <a:lstStyle/>
                    <a:p>
                      <a:pPr algn="ctr"/>
                      <a:r>
                        <a:rPr lang="en-US" sz="1400" dirty="0" smtClean="0"/>
                        <a:t>2</a:t>
                      </a:r>
                      <a:endParaRPr lang="en-US" sz="1400" dirty="0"/>
                    </a:p>
                  </a:txBody>
                  <a:tcPr marL="68580" marR="68580" marT="34290" marB="34290" anchor="ctr"/>
                </a:tc>
                <a:tc>
                  <a:txBody>
                    <a:bodyPr/>
                    <a:lstStyle/>
                    <a:p>
                      <a:pPr algn="ctr"/>
                      <a:r>
                        <a:rPr lang="en-US" sz="1400" dirty="0" smtClean="0"/>
                        <a:t>0.512</a:t>
                      </a:r>
                      <a:endParaRPr lang="en-US" sz="1400" dirty="0"/>
                    </a:p>
                  </a:txBody>
                  <a:tcPr marL="68580" marR="68580" marT="34290" marB="34290" anchor="ctr"/>
                </a:tc>
                <a:tc>
                  <a:txBody>
                    <a:bodyPr/>
                    <a:lstStyle/>
                    <a:p>
                      <a:pPr algn="ctr"/>
                      <a:endParaRPr lang="en-US" sz="1400" dirty="0" smtClean="0"/>
                    </a:p>
                    <a:p>
                      <a:pPr algn="ctr"/>
                      <a:endParaRPr lang="en-US" sz="1400" dirty="0" smtClean="0"/>
                    </a:p>
                    <a:p>
                      <a:pPr algn="ctr"/>
                      <a:endParaRPr lang="en-US" sz="1400" dirty="0" smtClean="0"/>
                    </a:p>
                    <a:p>
                      <a:pPr algn="ctr"/>
                      <a:endParaRPr lang="en-US" sz="1400" dirty="0" smtClean="0"/>
                    </a:p>
                    <a:p>
                      <a:pPr algn="ctr"/>
                      <a:endParaRPr lang="en-US" sz="1400" dirty="0"/>
                    </a:p>
                  </a:txBody>
                  <a:tcPr marL="68580" marR="68580" marT="34290" marB="34290" anchor="ctr"/>
                </a:tc>
                <a:extLst>
                  <a:ext uri="{0D108BD9-81ED-4DB2-BD59-A6C34878D82A}">
                    <a16:rowId xmlns:a16="http://schemas.microsoft.com/office/drawing/2014/main" val="1208368486"/>
                  </a:ext>
                </a:extLst>
              </a:tr>
              <a:tr h="1097280">
                <a:tc>
                  <a:txBody>
                    <a:bodyPr/>
                    <a:lstStyle/>
                    <a:p>
                      <a:pPr algn="ctr"/>
                      <a:r>
                        <a:rPr lang="en-US" sz="1400" dirty="0" smtClean="0"/>
                        <a:t>1</a:t>
                      </a:r>
                      <a:endParaRPr lang="en-US" sz="1400" dirty="0"/>
                    </a:p>
                  </a:txBody>
                  <a:tcPr marL="68580" marR="68580" marT="34290" marB="34290" anchor="ctr"/>
                </a:tc>
                <a:tc>
                  <a:txBody>
                    <a:bodyPr/>
                    <a:lstStyle/>
                    <a:p>
                      <a:pPr algn="ctr"/>
                      <a:r>
                        <a:rPr lang="en-US" sz="1400" dirty="0" smtClean="0"/>
                        <a:t>2</a:t>
                      </a:r>
                      <a:endParaRPr lang="en-US" sz="1400" dirty="0"/>
                    </a:p>
                  </a:txBody>
                  <a:tcPr marL="68580" marR="68580" marT="34290" marB="34290" anchor="ctr"/>
                </a:tc>
                <a:tc>
                  <a:txBody>
                    <a:bodyPr/>
                    <a:lstStyle/>
                    <a:p>
                      <a:pPr algn="ctr"/>
                      <a:r>
                        <a:rPr lang="en-US" sz="1400" dirty="0" smtClean="0"/>
                        <a:t>0.523</a:t>
                      </a:r>
                      <a:endParaRPr lang="en-US" sz="1400" dirty="0"/>
                    </a:p>
                  </a:txBody>
                  <a:tcPr marL="68580" marR="68580" marT="34290" marB="34290" anchor="ctr"/>
                </a:tc>
                <a:tc>
                  <a:txBody>
                    <a:bodyPr/>
                    <a:lstStyle/>
                    <a:p>
                      <a:pPr algn="ctr"/>
                      <a:endParaRPr lang="en-US" sz="1400" dirty="0" smtClean="0"/>
                    </a:p>
                    <a:p>
                      <a:pPr algn="ctr"/>
                      <a:endParaRPr lang="en-US" sz="1400" dirty="0" smtClean="0"/>
                    </a:p>
                    <a:p>
                      <a:pPr algn="ctr"/>
                      <a:endParaRPr lang="en-US" sz="1400" dirty="0" smtClean="0"/>
                    </a:p>
                    <a:p>
                      <a:pPr algn="ctr"/>
                      <a:endParaRPr lang="en-US" sz="1400" dirty="0" smtClean="0"/>
                    </a:p>
                    <a:p>
                      <a:pPr algn="ctr"/>
                      <a:endParaRPr lang="en-US" sz="1400" dirty="0"/>
                    </a:p>
                  </a:txBody>
                  <a:tcPr marL="68580" marR="68580" marT="34290" marB="34290" anchor="ctr"/>
                </a:tc>
                <a:extLst>
                  <a:ext uri="{0D108BD9-81ED-4DB2-BD59-A6C34878D82A}">
                    <a16:rowId xmlns:a16="http://schemas.microsoft.com/office/drawing/2014/main" val="102610165"/>
                  </a:ext>
                </a:extLst>
              </a:tr>
            </a:tbl>
          </a:graphicData>
        </a:graphic>
      </p:graphicFrame>
      <p:grpSp>
        <p:nvGrpSpPr>
          <p:cNvPr id="12" name="그룹 11"/>
          <p:cNvGrpSpPr/>
          <p:nvPr/>
        </p:nvGrpSpPr>
        <p:grpSpPr>
          <a:xfrm>
            <a:off x="2048384" y="2082576"/>
            <a:ext cx="1342624" cy="3421449"/>
            <a:chOff x="1432217" y="1616676"/>
            <a:chExt cx="1790165" cy="4499361"/>
          </a:xfrm>
        </p:grpSpPr>
        <p:pic>
          <p:nvPicPr>
            <p:cNvPr id="5" name="그림 4"/>
            <p:cNvPicPr>
              <a:picLocks noChangeAspect="1"/>
            </p:cNvPicPr>
            <p:nvPr/>
          </p:nvPicPr>
          <p:blipFill>
            <a:blip r:embed="rId3"/>
            <a:stretch>
              <a:fillRect/>
            </a:stretch>
          </p:blipFill>
          <p:spPr>
            <a:xfrm>
              <a:off x="1581770" y="1616676"/>
              <a:ext cx="1640612" cy="4499361"/>
            </a:xfrm>
            <a:prstGeom prst="rect">
              <a:avLst/>
            </a:prstGeom>
          </p:spPr>
        </p:pic>
        <p:sp>
          <p:nvSpPr>
            <p:cNvPr id="9" name="TextBox 8"/>
            <p:cNvSpPr txBox="1"/>
            <p:nvPr/>
          </p:nvSpPr>
          <p:spPr>
            <a:xfrm>
              <a:off x="1432218" y="1616676"/>
              <a:ext cx="299103" cy="400109"/>
            </a:xfrm>
            <a:prstGeom prst="rect">
              <a:avLst/>
            </a:prstGeom>
            <a:noFill/>
          </p:spPr>
          <p:txBody>
            <a:bodyPr wrap="square" rtlCol="0">
              <a:spAutoFit/>
            </a:bodyPr>
            <a:lstStyle/>
            <a:p>
              <a:r>
                <a:rPr lang="en-US" sz="1350" dirty="0"/>
                <a:t>0</a:t>
              </a:r>
            </a:p>
          </p:txBody>
        </p:sp>
        <p:sp>
          <p:nvSpPr>
            <p:cNvPr id="10" name="TextBox 9"/>
            <p:cNvSpPr txBox="1"/>
            <p:nvPr/>
          </p:nvSpPr>
          <p:spPr>
            <a:xfrm>
              <a:off x="1432218" y="3147969"/>
              <a:ext cx="299103" cy="400109"/>
            </a:xfrm>
            <a:prstGeom prst="rect">
              <a:avLst/>
            </a:prstGeom>
            <a:noFill/>
          </p:spPr>
          <p:txBody>
            <a:bodyPr wrap="square" rtlCol="0">
              <a:spAutoFit/>
            </a:bodyPr>
            <a:lstStyle/>
            <a:p>
              <a:r>
                <a:rPr lang="en-US" sz="1350" dirty="0"/>
                <a:t>1</a:t>
              </a:r>
            </a:p>
          </p:txBody>
        </p:sp>
        <p:sp>
          <p:nvSpPr>
            <p:cNvPr id="11" name="TextBox 10"/>
            <p:cNvSpPr txBox="1"/>
            <p:nvPr/>
          </p:nvSpPr>
          <p:spPr>
            <a:xfrm>
              <a:off x="1432217" y="4679262"/>
              <a:ext cx="299103" cy="400109"/>
            </a:xfrm>
            <a:prstGeom prst="rect">
              <a:avLst/>
            </a:prstGeom>
            <a:noFill/>
          </p:spPr>
          <p:txBody>
            <a:bodyPr wrap="square" rtlCol="0">
              <a:spAutoFit/>
            </a:bodyPr>
            <a:lstStyle/>
            <a:p>
              <a:r>
                <a:rPr lang="en-US" sz="1350" dirty="0"/>
                <a:t>2</a:t>
              </a:r>
            </a:p>
          </p:txBody>
        </p:sp>
      </p:grpSp>
      <p:pic>
        <p:nvPicPr>
          <p:cNvPr id="13" name="그림 12"/>
          <p:cNvPicPr>
            <a:picLocks noChangeAspect="1"/>
          </p:cNvPicPr>
          <p:nvPr/>
        </p:nvPicPr>
        <p:blipFill>
          <a:blip r:embed="rId4"/>
          <a:stretch>
            <a:fillRect/>
          </a:stretch>
        </p:blipFill>
        <p:spPr>
          <a:xfrm>
            <a:off x="6624394" y="3406046"/>
            <a:ext cx="1534704" cy="989031"/>
          </a:xfrm>
          <a:prstGeom prst="rect">
            <a:avLst/>
          </a:prstGeom>
        </p:spPr>
      </p:pic>
      <p:pic>
        <p:nvPicPr>
          <p:cNvPr id="14" name="그림 13"/>
          <p:cNvPicPr>
            <a:picLocks noChangeAspect="1"/>
          </p:cNvPicPr>
          <p:nvPr/>
        </p:nvPicPr>
        <p:blipFill>
          <a:blip r:embed="rId5"/>
          <a:stretch>
            <a:fillRect/>
          </a:stretch>
        </p:blipFill>
        <p:spPr>
          <a:xfrm>
            <a:off x="6624394" y="2306831"/>
            <a:ext cx="1534704" cy="1011589"/>
          </a:xfrm>
          <a:prstGeom prst="rect">
            <a:avLst/>
          </a:prstGeom>
        </p:spPr>
      </p:pic>
      <p:pic>
        <p:nvPicPr>
          <p:cNvPr id="15" name="그림 14"/>
          <p:cNvPicPr>
            <a:picLocks noChangeAspect="1"/>
          </p:cNvPicPr>
          <p:nvPr/>
        </p:nvPicPr>
        <p:blipFill rotWithShape="1">
          <a:blip r:embed="rId6"/>
          <a:srcRect t="2531" b="2760"/>
          <a:stretch/>
        </p:blipFill>
        <p:spPr>
          <a:xfrm>
            <a:off x="6624394" y="4510576"/>
            <a:ext cx="1534704" cy="993449"/>
          </a:xfrm>
          <a:prstGeom prst="rect">
            <a:avLst/>
          </a:prstGeom>
        </p:spPr>
      </p:pic>
      <p:cxnSp>
        <p:nvCxnSpPr>
          <p:cNvPr id="16" name="직선 화살표 연결선 15"/>
          <p:cNvCxnSpPr/>
          <p:nvPr/>
        </p:nvCxnSpPr>
        <p:spPr>
          <a:xfrm>
            <a:off x="1265129" y="2487398"/>
            <a:ext cx="8396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직선 화살표 연결선 16"/>
          <p:cNvCxnSpPr/>
          <p:nvPr/>
        </p:nvCxnSpPr>
        <p:spPr>
          <a:xfrm>
            <a:off x="1265128" y="4984907"/>
            <a:ext cx="8396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직선 화살표 연결선 17"/>
          <p:cNvCxnSpPr/>
          <p:nvPr/>
        </p:nvCxnSpPr>
        <p:spPr>
          <a:xfrm>
            <a:off x="1265128" y="3746835"/>
            <a:ext cx="8396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그룹 18"/>
          <p:cNvGrpSpPr/>
          <p:nvPr/>
        </p:nvGrpSpPr>
        <p:grpSpPr>
          <a:xfrm>
            <a:off x="7391746" y="5544997"/>
            <a:ext cx="1147274" cy="218040"/>
            <a:chOff x="10596785" y="1756168"/>
            <a:chExt cx="1529698" cy="290721"/>
          </a:xfrm>
        </p:grpSpPr>
        <p:sp>
          <p:nvSpPr>
            <p:cNvPr id="20" name="타원 19"/>
            <p:cNvSpPr/>
            <p:nvPr/>
          </p:nvSpPr>
          <p:spPr>
            <a:xfrm>
              <a:off x="10596785" y="1822391"/>
              <a:ext cx="153824" cy="153824"/>
            </a:xfrm>
            <a:prstGeom prst="ellipse">
              <a:avLst/>
            </a:prstGeom>
            <a:solidFill>
              <a:srgbClr val="F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타원 20"/>
            <p:cNvSpPr/>
            <p:nvPr/>
          </p:nvSpPr>
          <p:spPr>
            <a:xfrm>
              <a:off x="11081047" y="1813586"/>
              <a:ext cx="153824" cy="153824"/>
            </a:xfrm>
            <a:prstGeom prst="ellipse">
              <a:avLst/>
            </a:prstGeom>
            <a:solidFill>
              <a:srgbClr val="80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타원 21"/>
            <p:cNvSpPr/>
            <p:nvPr/>
          </p:nvSpPr>
          <p:spPr>
            <a:xfrm>
              <a:off x="11488397" y="1809185"/>
              <a:ext cx="153824" cy="153824"/>
            </a:xfrm>
            <a:prstGeom prst="ellipse">
              <a:avLst/>
            </a:prstGeom>
            <a:solidFill>
              <a:srgbClr val="81C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p:cNvSpPr txBox="1"/>
            <p:nvPr/>
          </p:nvSpPr>
          <p:spPr>
            <a:xfrm>
              <a:off x="10750609" y="1762109"/>
              <a:ext cx="484262" cy="284780"/>
            </a:xfrm>
            <a:prstGeom prst="rect">
              <a:avLst/>
            </a:prstGeom>
            <a:noFill/>
          </p:spPr>
          <p:txBody>
            <a:bodyPr wrap="square" rtlCol="0">
              <a:spAutoFit/>
            </a:bodyPr>
            <a:lstStyle/>
            <a:p>
              <a:r>
                <a:rPr lang="en-US" sz="788" dirty="0"/>
                <a:t>G</a:t>
              </a:r>
            </a:p>
          </p:txBody>
        </p:sp>
        <p:sp>
          <p:nvSpPr>
            <p:cNvPr id="24" name="TextBox 23"/>
            <p:cNvSpPr txBox="1"/>
            <p:nvPr/>
          </p:nvSpPr>
          <p:spPr>
            <a:xfrm>
              <a:off x="11234871" y="1756168"/>
              <a:ext cx="484262" cy="284781"/>
            </a:xfrm>
            <a:prstGeom prst="rect">
              <a:avLst/>
            </a:prstGeom>
            <a:noFill/>
          </p:spPr>
          <p:txBody>
            <a:bodyPr wrap="square" rtlCol="0">
              <a:spAutoFit/>
            </a:bodyPr>
            <a:lstStyle/>
            <a:p>
              <a:r>
                <a:rPr lang="en-US" sz="788" dirty="0"/>
                <a:t>H</a:t>
              </a:r>
            </a:p>
          </p:txBody>
        </p:sp>
        <p:sp>
          <p:nvSpPr>
            <p:cNvPr id="25" name="TextBox 24"/>
            <p:cNvSpPr txBox="1"/>
            <p:nvPr/>
          </p:nvSpPr>
          <p:spPr>
            <a:xfrm>
              <a:off x="11642221" y="1757128"/>
              <a:ext cx="484262" cy="284781"/>
            </a:xfrm>
            <a:prstGeom prst="rect">
              <a:avLst/>
            </a:prstGeom>
            <a:noFill/>
          </p:spPr>
          <p:txBody>
            <a:bodyPr wrap="square" rtlCol="0">
              <a:spAutoFit/>
            </a:bodyPr>
            <a:lstStyle/>
            <a:p>
              <a:r>
                <a:rPr lang="en-US" sz="788" dirty="0"/>
                <a:t>GH</a:t>
              </a:r>
            </a:p>
          </p:txBody>
        </p:sp>
      </p:grpSp>
      <p:cxnSp>
        <p:nvCxnSpPr>
          <p:cNvPr id="27" name="직선 연결선 26"/>
          <p:cNvCxnSpPr/>
          <p:nvPr/>
        </p:nvCxnSpPr>
        <p:spPr>
          <a:xfrm>
            <a:off x="310733" y="570274"/>
            <a:ext cx="3324880" cy="1166"/>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63854" y="180460"/>
            <a:ext cx="2008499" cy="369332"/>
          </a:xfrm>
          <a:prstGeom prst="rect">
            <a:avLst/>
          </a:prstGeom>
          <a:noFill/>
        </p:spPr>
        <p:txBody>
          <a:bodyPr wrap="none" rtlCol="0">
            <a:spAutoFit/>
          </a:bodyPr>
          <a:lstStyle/>
          <a:p>
            <a:r>
              <a:rPr lang="en-US" altLang="ko-KR" b="1" dirty="0" smtClean="0"/>
              <a:t>Graph sim updated</a:t>
            </a:r>
            <a:endParaRPr lang="ko-KR" altLang="en-US" b="1" dirty="0"/>
          </a:p>
        </p:txBody>
      </p:sp>
      <p:sp>
        <p:nvSpPr>
          <p:cNvPr id="2" name="TextBox 1"/>
          <p:cNvSpPr txBox="1"/>
          <p:nvPr/>
        </p:nvSpPr>
        <p:spPr>
          <a:xfrm>
            <a:off x="447218" y="658062"/>
            <a:ext cx="4047869" cy="646331"/>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t>그래프의 유사성을 </a:t>
            </a:r>
            <a:r>
              <a:rPr lang="ko-KR" altLang="en-US" dirty="0" smtClean="0"/>
              <a:t>시각화</a:t>
            </a:r>
            <a:endParaRPr lang="en-US" altLang="ko-KR" dirty="0" smtClean="0"/>
          </a:p>
          <a:p>
            <a:pPr marL="742950" lvl="1" indent="-285750">
              <a:buFont typeface="Arial" panose="020B0604020202020204" pitchFamily="34" charset="0"/>
              <a:buChar char="•"/>
            </a:pPr>
            <a:r>
              <a:rPr lang="ko-KR" altLang="en-US" dirty="0" smtClean="0"/>
              <a:t>예시 </a:t>
            </a:r>
            <a:r>
              <a:rPr lang="en-US" altLang="ko-KR" dirty="0" smtClean="0"/>
              <a:t>:  2018S016624401</a:t>
            </a:r>
            <a:endParaRPr lang="ko-KR" altLang="en-US" dirty="0"/>
          </a:p>
        </p:txBody>
      </p:sp>
      <p:sp>
        <p:nvSpPr>
          <p:cNvPr id="3" name="직사각형 2"/>
          <p:cNvSpPr/>
          <p:nvPr/>
        </p:nvSpPr>
        <p:spPr>
          <a:xfrm>
            <a:off x="2843881" y="1608060"/>
            <a:ext cx="3131498" cy="369332"/>
          </a:xfrm>
          <a:prstGeom prst="rect">
            <a:avLst/>
          </a:prstGeom>
        </p:spPr>
        <p:txBody>
          <a:bodyPr wrap="none">
            <a:spAutoFit/>
          </a:bodyPr>
          <a:lstStyle/>
          <a:p>
            <a:r>
              <a:rPr lang="en-US" altLang="ko-KR" dirty="0"/>
              <a:t>Graph Similarity &amp; Visualization</a:t>
            </a:r>
            <a:endParaRPr lang="ko-KR" altLang="en-US" dirty="0"/>
          </a:p>
        </p:txBody>
      </p:sp>
    </p:spTree>
    <p:extLst>
      <p:ext uri="{BB962C8B-B14F-4D97-AF65-F5344CB8AC3E}">
        <p14:creationId xmlns:p14="http://schemas.microsoft.com/office/powerpoint/2010/main" val="148710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4183F3-240A-4100-9D1A-9DEFEBB0C9E7}"/>
              </a:ext>
            </a:extLst>
          </p:cNvPr>
          <p:cNvSpPr>
            <a:spLocks noGrp="1"/>
          </p:cNvSpPr>
          <p:nvPr>
            <p:ph type="title"/>
          </p:nvPr>
        </p:nvSpPr>
        <p:spPr>
          <a:xfrm>
            <a:off x="935833" y="975789"/>
            <a:ext cx="5593164" cy="933018"/>
          </a:xfrm>
        </p:spPr>
        <p:txBody>
          <a:bodyPr>
            <a:normAutofit/>
          </a:bodyPr>
          <a:lstStyle/>
          <a:p>
            <a:pPr algn="ctr"/>
            <a:r>
              <a:rPr lang="en-US" sz="2000" dirty="0"/>
              <a:t>Self Supervised Learning for WSI Classification </a:t>
            </a:r>
            <a:r>
              <a:rPr lang="en-US" sz="2000" dirty="0" smtClean="0"/>
              <a:t/>
            </a:r>
            <a:br>
              <a:rPr lang="en-US" sz="2000" dirty="0" smtClean="0"/>
            </a:br>
            <a:r>
              <a:rPr lang="en-US" sz="2000" dirty="0" smtClean="0"/>
              <a:t>(</a:t>
            </a:r>
            <a:r>
              <a:rPr lang="en-US" sz="2000" dirty="0"/>
              <a:t>SimCLR + Graph Transformer)</a:t>
            </a:r>
          </a:p>
        </p:txBody>
      </p:sp>
      <p:sp>
        <p:nvSpPr>
          <p:cNvPr id="7" name="Content Placeholder 2">
            <a:extLst>
              <a:ext uri="{FF2B5EF4-FFF2-40B4-BE49-F238E27FC236}">
                <a16:creationId xmlns:a16="http://schemas.microsoft.com/office/drawing/2014/main" id="{B9AE260C-9EF4-46A3-82E0-A6897CA00DFD}"/>
              </a:ext>
            </a:extLst>
          </p:cNvPr>
          <p:cNvSpPr>
            <a:spLocks noGrp="1"/>
          </p:cNvSpPr>
          <p:nvPr>
            <p:ph idx="1"/>
          </p:nvPr>
        </p:nvSpPr>
        <p:spPr>
          <a:xfrm>
            <a:off x="539531" y="2146335"/>
            <a:ext cx="8200123" cy="4268894"/>
          </a:xfrm>
        </p:spPr>
        <p:txBody>
          <a:bodyPr>
            <a:normAutofit fontScale="47500" lnSpcReduction="20000"/>
          </a:bodyPr>
          <a:lstStyle/>
          <a:p>
            <a:r>
              <a:rPr lang="en-TW" sz="2900" dirty="0"/>
              <a:t>Dataset (3 class classifier):</a:t>
            </a:r>
            <a:r>
              <a:rPr lang="en-US" sz="2900" dirty="0"/>
              <a:t> E:\02. </a:t>
            </a:r>
            <a:r>
              <a:rPr lang="en-US" sz="2900" dirty="0" err="1"/>
              <a:t>scanner_data</a:t>
            </a:r>
            <a:r>
              <a:rPr lang="en-US" sz="2900" dirty="0"/>
              <a:t>\</a:t>
            </a:r>
            <a:r>
              <a:rPr lang="ko-KR" altLang="en-US" sz="2900" dirty="0"/>
              <a:t>학습용 </a:t>
            </a:r>
            <a:r>
              <a:rPr lang="en-US" sz="2900" dirty="0"/>
              <a:t>WSI </a:t>
            </a:r>
            <a:r>
              <a:rPr lang="ko-KR" altLang="en-US" sz="2900" dirty="0"/>
              <a:t>정리</a:t>
            </a:r>
            <a:r>
              <a:rPr lang="en-US" altLang="ko-KR" sz="2900" dirty="0"/>
              <a:t>\</a:t>
            </a:r>
            <a:r>
              <a:rPr lang="en-US" sz="2900" dirty="0"/>
              <a:t>colon </a:t>
            </a:r>
            <a:r>
              <a:rPr lang="ko-KR" altLang="en-US" sz="2900" dirty="0"/>
              <a:t>통합</a:t>
            </a:r>
            <a:r>
              <a:rPr lang="en-TW" sz="2900" dirty="0"/>
              <a:t> </a:t>
            </a:r>
            <a:endParaRPr lang="en-US" sz="2900" dirty="0"/>
          </a:p>
          <a:p>
            <a:r>
              <a:rPr lang="en-US" sz="2900" dirty="0"/>
              <a:t>Distribution of dataset: Train: 1209 WSI, Valid: 150 WSI, Test: 150 WSI</a:t>
            </a:r>
          </a:p>
          <a:p>
            <a:r>
              <a:rPr lang="en-US" sz="2900" b="1" dirty="0"/>
              <a:t>No labels required in the patch level -&gt; self supervised learning</a:t>
            </a:r>
            <a:endParaRPr lang="en-US" sz="1400" dirty="0"/>
          </a:p>
          <a:p>
            <a:endParaRPr lang="en-US" sz="1400" dirty="0"/>
          </a:p>
          <a:p>
            <a:pPr marL="0" indent="0">
              <a:buNone/>
            </a:pPr>
            <a:endParaRPr lang="en-US" sz="1400" dirty="0"/>
          </a:p>
          <a:p>
            <a:endParaRPr lang="en-US" sz="1400" dirty="0"/>
          </a:p>
          <a:p>
            <a:pPr marL="0" indent="0">
              <a:buNone/>
            </a:pPr>
            <a:endParaRPr lang="en-US" sz="1400" dirty="0"/>
          </a:p>
          <a:p>
            <a:endParaRPr lang="en-TW" sz="1400" dirty="0"/>
          </a:p>
          <a:p>
            <a:endParaRPr lang="en-US" dirty="0"/>
          </a:p>
          <a:p>
            <a:pPr marL="0" indent="0">
              <a:buNone/>
            </a:pPr>
            <a:endParaRPr lang="en-US" sz="2900" dirty="0"/>
          </a:p>
          <a:p>
            <a:pPr marL="0" indent="0">
              <a:buNone/>
            </a:pPr>
            <a:endParaRPr lang="en-US" sz="2900" dirty="0"/>
          </a:p>
          <a:p>
            <a:pPr marL="0" indent="0">
              <a:buNone/>
            </a:pPr>
            <a:r>
              <a:rPr lang="en-US" sz="2900" dirty="0"/>
              <a:t>Gradient accumulations: instead of updating the network weights on every batch, we can save gradient values, proceed to the next batch and add up the new gradients, proceed to the next batch and add up the new   gradients. The weight update is then done only after several batches have been processed by the model. Example: batch size 32, gradient accumulations 8 -&gt; affective batch size: 256</a:t>
            </a:r>
          </a:p>
          <a:p>
            <a:pPr marL="0" indent="0">
              <a:buNone/>
            </a:pPr>
            <a:r>
              <a:rPr lang="en-US" sz="2900" dirty="0"/>
              <a:t>Automatic Mixed Precision (AMP): provide convenience methods for mixed precisions where some operations use torch.float32 (float) datatype and other operations use torch.float16 (half) -&gt; </a:t>
            </a:r>
            <a:r>
              <a:rPr lang="en-US" sz="2900" b="1" dirty="0"/>
              <a:t>much faster</a:t>
            </a:r>
          </a:p>
          <a:p>
            <a:pPr marL="0" indent="0">
              <a:buNone/>
            </a:pPr>
            <a:r>
              <a:rPr lang="en-US" sz="2900" b="1" dirty="0"/>
              <a:t>Larger batch size and model is very beneficial to increase the performance -&gt; based on SimCLR paper</a:t>
            </a:r>
          </a:p>
          <a:p>
            <a:endParaRPr lang="en-US" sz="1400" dirty="0"/>
          </a:p>
          <a:p>
            <a:endParaRPr lang="en-US" sz="1400" dirty="0"/>
          </a:p>
        </p:txBody>
      </p:sp>
      <p:graphicFrame>
        <p:nvGraphicFramePr>
          <p:cNvPr id="8" name="Table 4">
            <a:extLst>
              <a:ext uri="{FF2B5EF4-FFF2-40B4-BE49-F238E27FC236}">
                <a16:creationId xmlns:a16="http://schemas.microsoft.com/office/drawing/2014/main" id="{6E47A967-C461-4DA8-AAB6-A8160054C0E0}"/>
              </a:ext>
            </a:extLst>
          </p:cNvPr>
          <p:cNvGraphicFramePr>
            <a:graphicFrameLocks noGrp="1"/>
          </p:cNvGraphicFramePr>
          <p:nvPr>
            <p:extLst>
              <p:ext uri="{D42A27DB-BD31-4B8C-83A1-F6EECF244321}">
                <p14:modId xmlns:p14="http://schemas.microsoft.com/office/powerpoint/2010/main" val="3902029566"/>
              </p:ext>
            </p:extLst>
          </p:nvPr>
        </p:nvGraphicFramePr>
        <p:xfrm>
          <a:off x="677317" y="3082484"/>
          <a:ext cx="7924550" cy="1591029"/>
        </p:xfrm>
        <a:graphic>
          <a:graphicData uri="http://schemas.openxmlformats.org/drawingml/2006/table">
            <a:tbl>
              <a:tblPr firstRow="1" bandRow="1">
                <a:tableStyleId>{5C22544A-7EE6-4342-B048-85BDC9FD1C3A}</a:tableStyleId>
              </a:tblPr>
              <a:tblGrid>
                <a:gridCol w="1535835">
                  <a:extLst>
                    <a:ext uri="{9D8B030D-6E8A-4147-A177-3AD203B41FA5}">
                      <a16:colId xmlns:a16="http://schemas.microsoft.com/office/drawing/2014/main" val="3489979446"/>
                    </a:ext>
                  </a:extLst>
                </a:gridCol>
                <a:gridCol w="1198759">
                  <a:extLst>
                    <a:ext uri="{9D8B030D-6E8A-4147-A177-3AD203B41FA5}">
                      <a16:colId xmlns:a16="http://schemas.microsoft.com/office/drawing/2014/main" val="1229744334"/>
                    </a:ext>
                  </a:extLst>
                </a:gridCol>
                <a:gridCol w="824520">
                  <a:extLst>
                    <a:ext uri="{9D8B030D-6E8A-4147-A177-3AD203B41FA5}">
                      <a16:colId xmlns:a16="http://schemas.microsoft.com/office/drawing/2014/main" val="370142298"/>
                    </a:ext>
                  </a:extLst>
                </a:gridCol>
                <a:gridCol w="1688571">
                  <a:extLst>
                    <a:ext uri="{9D8B030D-6E8A-4147-A177-3AD203B41FA5}">
                      <a16:colId xmlns:a16="http://schemas.microsoft.com/office/drawing/2014/main" val="2568608016"/>
                    </a:ext>
                  </a:extLst>
                </a:gridCol>
                <a:gridCol w="1289922">
                  <a:extLst>
                    <a:ext uri="{9D8B030D-6E8A-4147-A177-3AD203B41FA5}">
                      <a16:colId xmlns:a16="http://schemas.microsoft.com/office/drawing/2014/main" val="3128987069"/>
                    </a:ext>
                  </a:extLst>
                </a:gridCol>
                <a:gridCol w="1386943">
                  <a:extLst>
                    <a:ext uri="{9D8B030D-6E8A-4147-A177-3AD203B41FA5}">
                      <a16:colId xmlns:a16="http://schemas.microsoft.com/office/drawing/2014/main" val="456644364"/>
                    </a:ext>
                  </a:extLst>
                </a:gridCol>
              </a:tblGrid>
              <a:tr h="501379">
                <a:tc>
                  <a:txBody>
                    <a:bodyPr/>
                    <a:lstStyle/>
                    <a:p>
                      <a:pPr algn="ctr"/>
                      <a:r>
                        <a:rPr lang="en-US" sz="1400" dirty="0"/>
                        <a:t>Base Encoder in SimCLR</a:t>
                      </a:r>
                    </a:p>
                  </a:txBody>
                  <a:tcPr/>
                </a:tc>
                <a:tc>
                  <a:txBody>
                    <a:bodyPr/>
                    <a:lstStyle/>
                    <a:p>
                      <a:pPr algn="ctr"/>
                      <a:r>
                        <a:rPr lang="en-US" sz="1400" dirty="0"/>
                        <a:t>Pretrained</a:t>
                      </a:r>
                    </a:p>
                  </a:txBody>
                  <a:tcPr/>
                </a:tc>
                <a:tc>
                  <a:txBody>
                    <a:bodyPr/>
                    <a:lstStyle/>
                    <a:p>
                      <a:r>
                        <a:rPr lang="en-US" sz="1400" dirty="0"/>
                        <a:t>Batch Size</a:t>
                      </a:r>
                    </a:p>
                  </a:txBody>
                  <a:tcPr/>
                </a:tc>
                <a:tc>
                  <a:txBody>
                    <a:bodyPr/>
                    <a:lstStyle/>
                    <a:p>
                      <a:r>
                        <a:rPr lang="en-US" sz="1400" dirty="0"/>
                        <a:t>Gradient Accumulations</a:t>
                      </a:r>
                    </a:p>
                  </a:txBody>
                  <a:tcPr/>
                </a:tc>
                <a:tc>
                  <a:txBody>
                    <a:bodyPr/>
                    <a:lstStyle/>
                    <a:p>
                      <a:r>
                        <a:rPr lang="en-US" sz="1400" dirty="0"/>
                        <a:t>Automatic Mixed Precision (AMP)</a:t>
                      </a:r>
                    </a:p>
                  </a:txBody>
                  <a:tcPr/>
                </a:tc>
                <a:tc>
                  <a:txBody>
                    <a:bodyPr/>
                    <a:lstStyle/>
                    <a:p>
                      <a:r>
                        <a:rPr lang="en-US" sz="1400" dirty="0"/>
                        <a:t> Final accuracy</a:t>
                      </a:r>
                    </a:p>
                  </a:txBody>
                  <a:tcPr/>
                </a:tc>
                <a:extLst>
                  <a:ext uri="{0D108BD9-81ED-4DB2-BD59-A6C34878D82A}">
                    <a16:rowId xmlns:a16="http://schemas.microsoft.com/office/drawing/2014/main" val="366414856"/>
                  </a:ext>
                </a:extLst>
              </a:tr>
              <a:tr h="286503">
                <a:tc>
                  <a:txBody>
                    <a:bodyPr/>
                    <a:lstStyle/>
                    <a:p>
                      <a:r>
                        <a:rPr lang="en-US" sz="1200" dirty="0"/>
                        <a:t>ResNet18</a:t>
                      </a:r>
                    </a:p>
                  </a:txBody>
                  <a:tcPr/>
                </a:tc>
                <a:tc>
                  <a:txBody>
                    <a:bodyPr/>
                    <a:lstStyle/>
                    <a:p>
                      <a:r>
                        <a:rPr lang="en-US" sz="1200" dirty="0"/>
                        <a:t>No (norm layer)</a:t>
                      </a:r>
                    </a:p>
                  </a:txBody>
                  <a:tcPr/>
                </a:tc>
                <a:tc>
                  <a:txBody>
                    <a:bodyPr/>
                    <a:lstStyle/>
                    <a:p>
                      <a:r>
                        <a:rPr lang="en-US" sz="1200" dirty="0"/>
                        <a:t>128</a:t>
                      </a:r>
                    </a:p>
                  </a:txBody>
                  <a:tcPr/>
                </a:tc>
                <a:tc>
                  <a:txBody>
                    <a:bodyPr/>
                    <a:lstStyle/>
                    <a:p>
                      <a:r>
                        <a:rPr lang="en-US" sz="1200" dirty="0"/>
                        <a:t>No</a:t>
                      </a:r>
                    </a:p>
                  </a:txBody>
                  <a:tcPr/>
                </a:tc>
                <a:tc>
                  <a:txBody>
                    <a:bodyPr/>
                    <a:lstStyle/>
                    <a:p>
                      <a:r>
                        <a:rPr lang="en-US" sz="1200" dirty="0"/>
                        <a:t>No</a:t>
                      </a:r>
                    </a:p>
                  </a:txBody>
                  <a:tcPr/>
                </a:tc>
                <a:tc>
                  <a:txBody>
                    <a:bodyPr/>
                    <a:lstStyle/>
                    <a:p>
                      <a:r>
                        <a:rPr lang="en-US" sz="1200" dirty="0"/>
                        <a:t>68.67% (last time)</a:t>
                      </a:r>
                    </a:p>
                  </a:txBody>
                  <a:tcPr/>
                </a:tc>
                <a:extLst>
                  <a:ext uri="{0D108BD9-81ED-4DB2-BD59-A6C34878D82A}">
                    <a16:rowId xmlns:a16="http://schemas.microsoft.com/office/drawing/2014/main" val="2441433610"/>
                  </a:ext>
                </a:extLst>
              </a:tr>
              <a:tr h="286503">
                <a:tc>
                  <a:txBody>
                    <a:bodyPr/>
                    <a:lstStyle/>
                    <a:p>
                      <a:r>
                        <a:rPr lang="en-US" sz="1200" dirty="0"/>
                        <a:t>ResNet18</a:t>
                      </a:r>
                    </a:p>
                  </a:txBody>
                  <a:tcPr/>
                </a:tc>
                <a:tc>
                  <a:txBody>
                    <a:bodyPr/>
                    <a:lstStyle/>
                    <a:p>
                      <a:r>
                        <a:rPr lang="en-US" sz="1200" dirty="0"/>
                        <a:t>Yes</a:t>
                      </a:r>
                    </a:p>
                  </a:txBody>
                  <a:tcPr/>
                </a:tc>
                <a:tc>
                  <a:txBody>
                    <a:bodyPr/>
                    <a:lstStyle/>
                    <a:p>
                      <a:r>
                        <a:rPr lang="en-US" sz="1200" dirty="0"/>
                        <a:t>128</a:t>
                      </a:r>
                    </a:p>
                  </a:txBody>
                  <a:tcPr/>
                </a:tc>
                <a:tc>
                  <a:txBody>
                    <a:bodyPr/>
                    <a:lstStyle/>
                    <a:p>
                      <a:r>
                        <a:rPr lang="en-US" sz="1200" dirty="0"/>
                        <a:t>No</a:t>
                      </a:r>
                    </a:p>
                  </a:txBody>
                  <a:tcPr/>
                </a:tc>
                <a:tc>
                  <a:txBody>
                    <a:bodyPr/>
                    <a:lstStyle/>
                    <a:p>
                      <a:r>
                        <a:rPr lang="en-US" sz="1200" dirty="0"/>
                        <a:t>No</a:t>
                      </a:r>
                    </a:p>
                  </a:txBody>
                  <a:tcPr/>
                </a:tc>
                <a:tc>
                  <a:txBody>
                    <a:bodyPr/>
                    <a:lstStyle/>
                    <a:p>
                      <a:r>
                        <a:rPr lang="en-US" sz="1200" dirty="0"/>
                        <a:t>74%</a:t>
                      </a:r>
                    </a:p>
                  </a:txBody>
                  <a:tcPr/>
                </a:tc>
                <a:extLst>
                  <a:ext uri="{0D108BD9-81ED-4DB2-BD59-A6C34878D82A}">
                    <a16:rowId xmlns:a16="http://schemas.microsoft.com/office/drawing/2014/main" val="1785476427"/>
                  </a:ext>
                </a:extLst>
              </a:tr>
              <a:tr h="286503">
                <a:tc>
                  <a:txBody>
                    <a:bodyPr/>
                    <a:lstStyle/>
                    <a:p>
                      <a:r>
                        <a:rPr lang="en-US" sz="1200" dirty="0"/>
                        <a:t>ResNet50</a:t>
                      </a:r>
                    </a:p>
                  </a:txBody>
                  <a:tcPr/>
                </a:tc>
                <a:tc>
                  <a:txBody>
                    <a:bodyPr/>
                    <a:lstStyle/>
                    <a:p>
                      <a:r>
                        <a:rPr lang="en-US" sz="1200" dirty="0"/>
                        <a:t>Yes</a:t>
                      </a:r>
                    </a:p>
                  </a:txBody>
                  <a:tcPr/>
                </a:tc>
                <a:tc>
                  <a:txBody>
                    <a:bodyPr/>
                    <a:lstStyle/>
                    <a:p>
                      <a:r>
                        <a:rPr lang="en-US" sz="1200" dirty="0"/>
                        <a:t>32</a:t>
                      </a:r>
                    </a:p>
                  </a:txBody>
                  <a:tcPr/>
                </a:tc>
                <a:tc>
                  <a:txBody>
                    <a:bodyPr/>
                    <a:lstStyle/>
                    <a:p>
                      <a:r>
                        <a:rPr lang="en-US" sz="1200" dirty="0"/>
                        <a:t>Yes (8)</a:t>
                      </a:r>
                    </a:p>
                  </a:txBody>
                  <a:tcPr/>
                </a:tc>
                <a:tc>
                  <a:txBody>
                    <a:bodyPr/>
                    <a:lstStyle/>
                    <a:p>
                      <a:r>
                        <a:rPr lang="en-US" sz="1200" dirty="0"/>
                        <a:t>Yes</a:t>
                      </a:r>
                    </a:p>
                  </a:txBody>
                  <a:tcPr/>
                </a:tc>
                <a:tc>
                  <a:txBody>
                    <a:bodyPr/>
                    <a:lstStyle/>
                    <a:p>
                      <a:r>
                        <a:rPr lang="en-US" sz="1200" b="1" dirty="0"/>
                        <a:t>81.3%</a:t>
                      </a:r>
                    </a:p>
                  </a:txBody>
                  <a:tcPr/>
                </a:tc>
                <a:extLst>
                  <a:ext uri="{0D108BD9-81ED-4DB2-BD59-A6C34878D82A}">
                    <a16:rowId xmlns:a16="http://schemas.microsoft.com/office/drawing/2014/main" val="3270880685"/>
                  </a:ext>
                </a:extLst>
              </a:tr>
            </a:tbl>
          </a:graphicData>
        </a:graphic>
      </p:graphicFrame>
      <p:pic>
        <p:nvPicPr>
          <p:cNvPr id="9" name="Picture 5">
            <a:extLst>
              <a:ext uri="{FF2B5EF4-FFF2-40B4-BE49-F238E27FC236}">
                <a16:creationId xmlns:a16="http://schemas.microsoft.com/office/drawing/2014/main" id="{15B2C73F-BCDA-4722-B053-FDC398FEC7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9645" y="1064231"/>
            <a:ext cx="2316479" cy="1737360"/>
          </a:xfrm>
          <a:prstGeom prst="rect">
            <a:avLst/>
          </a:prstGeom>
        </p:spPr>
      </p:pic>
      <p:sp>
        <p:nvSpPr>
          <p:cNvPr id="2" name="아래쪽 화살표 1"/>
          <p:cNvSpPr/>
          <p:nvPr/>
        </p:nvSpPr>
        <p:spPr>
          <a:xfrm>
            <a:off x="1674975" y="3862400"/>
            <a:ext cx="263046" cy="55114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아래쪽 화살표 10"/>
          <p:cNvSpPr/>
          <p:nvPr/>
        </p:nvSpPr>
        <p:spPr>
          <a:xfrm>
            <a:off x="8338821" y="3862400"/>
            <a:ext cx="263046" cy="55114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아래쪽 화살표 11"/>
          <p:cNvSpPr/>
          <p:nvPr/>
        </p:nvSpPr>
        <p:spPr>
          <a:xfrm>
            <a:off x="3831540" y="3897086"/>
            <a:ext cx="263046" cy="55114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248809" y="3066885"/>
            <a:ext cx="1490844" cy="15910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102571" y="3066884"/>
            <a:ext cx="1490844" cy="15910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677317" y="3117244"/>
            <a:ext cx="1490844" cy="15910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p:cNvCxnSpPr/>
          <p:nvPr/>
        </p:nvCxnSpPr>
        <p:spPr>
          <a:xfrm>
            <a:off x="310733" y="570274"/>
            <a:ext cx="3324880" cy="1166"/>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3854" y="180460"/>
            <a:ext cx="671979" cy="369332"/>
          </a:xfrm>
          <a:prstGeom prst="rect">
            <a:avLst/>
          </a:prstGeom>
          <a:noFill/>
        </p:spPr>
        <p:txBody>
          <a:bodyPr wrap="none" rtlCol="0">
            <a:spAutoFit/>
          </a:bodyPr>
          <a:lstStyle/>
          <a:p>
            <a:r>
              <a:rPr lang="en-US" altLang="ko-KR" b="1" dirty="0" smtClean="0"/>
              <a:t>VIT - </a:t>
            </a:r>
            <a:endParaRPr lang="ko-KR" altLang="en-US" b="1" dirty="0"/>
          </a:p>
        </p:txBody>
      </p:sp>
    </p:spTree>
    <p:extLst>
      <p:ext uri="{BB962C8B-B14F-4D97-AF65-F5344CB8AC3E}">
        <p14:creationId xmlns:p14="http://schemas.microsoft.com/office/powerpoint/2010/main" val="6418205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030095" y="-141316"/>
            <a:ext cx="955964" cy="131341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1454727" y="3882045"/>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18802" y="3208712"/>
            <a:ext cx="7360922" cy="523220"/>
          </a:xfrm>
          <a:prstGeom prst="rect">
            <a:avLst/>
          </a:prstGeom>
          <a:noFill/>
        </p:spPr>
        <p:txBody>
          <a:bodyPr wrap="square" rtlCol="0">
            <a:spAutoFit/>
          </a:bodyPr>
          <a:lstStyle/>
          <a:p>
            <a:pPr algn="ctr"/>
            <a:r>
              <a:rPr lang="ko-KR" altLang="en-US" sz="2800" b="1" dirty="0">
                <a:latin typeface="+mj-ea"/>
                <a:ea typeface="+mj-ea"/>
              </a:rPr>
              <a:t>현미경 시스템</a:t>
            </a:r>
          </a:p>
        </p:txBody>
      </p:sp>
      <p:sp>
        <p:nvSpPr>
          <p:cNvPr id="8" name="TextBox 7"/>
          <p:cNvSpPr txBox="1"/>
          <p:nvPr/>
        </p:nvSpPr>
        <p:spPr>
          <a:xfrm>
            <a:off x="818802" y="3863199"/>
            <a:ext cx="7360922" cy="400110"/>
          </a:xfrm>
          <a:prstGeom prst="rect">
            <a:avLst/>
          </a:prstGeom>
          <a:noFill/>
        </p:spPr>
        <p:txBody>
          <a:bodyPr wrap="square" rtlCol="0">
            <a:spAutoFit/>
          </a:bodyPr>
          <a:lstStyle/>
          <a:p>
            <a:pPr algn="ctr"/>
            <a:r>
              <a:rPr lang="ko-KR" altLang="en-US" sz="2000" b="1" dirty="0">
                <a:latin typeface="+mj-ea"/>
                <a:ea typeface="+mj-ea"/>
              </a:rPr>
              <a:t>전처리 방법 변경 실험 </a:t>
            </a:r>
            <a:r>
              <a:rPr lang="en-US" altLang="ko-KR" sz="2000" b="1" dirty="0">
                <a:latin typeface="+mj-ea"/>
                <a:ea typeface="+mj-ea"/>
              </a:rPr>
              <a:t>(</a:t>
            </a:r>
            <a:r>
              <a:rPr lang="ko-KR" altLang="en-US" sz="2000" b="1" dirty="0">
                <a:latin typeface="+mj-ea"/>
                <a:ea typeface="+mj-ea"/>
              </a:rPr>
              <a:t>모델 공통</a:t>
            </a:r>
            <a:r>
              <a:rPr lang="en-US" altLang="ko-KR" sz="2000" b="1" dirty="0">
                <a:latin typeface="+mj-ea"/>
                <a:ea typeface="+mj-ea"/>
              </a:rPr>
              <a:t>)</a:t>
            </a:r>
            <a:endParaRPr lang="ko-KR" altLang="en-US" sz="2000" b="1" dirty="0">
              <a:latin typeface="+mj-ea"/>
              <a:ea typeface="+mj-ea"/>
            </a:endParaRPr>
          </a:p>
        </p:txBody>
      </p:sp>
    </p:spTree>
    <p:extLst>
      <p:ext uri="{BB962C8B-B14F-4D97-AF65-F5344CB8AC3E}">
        <p14:creationId xmlns:p14="http://schemas.microsoft.com/office/powerpoint/2010/main" val="172559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직선 연결선 13"/>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5574" y="127265"/>
            <a:ext cx="5692775" cy="369332"/>
          </a:xfrm>
          <a:prstGeom prst="rect">
            <a:avLst/>
          </a:prstGeom>
          <a:noFill/>
        </p:spPr>
        <p:txBody>
          <a:bodyPr wrap="square" rtlCol="0">
            <a:spAutoFit/>
          </a:bodyPr>
          <a:lstStyle/>
          <a:p>
            <a:r>
              <a:rPr lang="en-US" altLang="ko-KR" b="1" dirty="0">
                <a:latin typeface="+mj-ea"/>
              </a:rPr>
              <a:t>segmentation </a:t>
            </a:r>
            <a:r>
              <a:rPr lang="ko-KR" altLang="en-US" b="1" dirty="0">
                <a:latin typeface="+mj-ea"/>
              </a:rPr>
              <a:t>추가된 이미지 </a:t>
            </a:r>
            <a:r>
              <a:rPr lang="ko-KR" altLang="en-US" b="1" dirty="0" err="1">
                <a:latin typeface="+mj-ea"/>
              </a:rPr>
              <a:t>전처리</a:t>
            </a:r>
            <a:endParaRPr lang="ko-KR" altLang="en-US" b="1" dirty="0">
              <a:latin typeface="+mj-ea"/>
            </a:endParaRPr>
          </a:p>
        </p:txBody>
      </p:sp>
      <p:sp>
        <p:nvSpPr>
          <p:cNvPr id="2" name="직사각형 1"/>
          <p:cNvSpPr/>
          <p:nvPr/>
        </p:nvSpPr>
        <p:spPr>
          <a:xfrm>
            <a:off x="274320" y="897424"/>
            <a:ext cx="8698230" cy="1343381"/>
          </a:xfrm>
          <a:prstGeom prst="rect">
            <a:avLst/>
          </a:prstGeom>
        </p:spPr>
        <p:txBody>
          <a:bodyPr wrap="square">
            <a:spAutoFit/>
          </a:bodyPr>
          <a:lstStyle/>
          <a:p>
            <a:pPr marL="285750" indent="-285750">
              <a:lnSpc>
                <a:spcPct val="150000"/>
              </a:lnSpc>
              <a:buFont typeface="Arial" panose="020B0604020202020204" pitchFamily="34" charset="0"/>
              <a:buChar char="•"/>
            </a:pPr>
            <a:r>
              <a:rPr lang="ko-KR" altLang="en-US" sz="1400" dirty="0">
                <a:latin typeface="+mj-ea"/>
                <a:ea typeface="+mj-ea"/>
              </a:rPr>
              <a:t>데이터 위치</a:t>
            </a:r>
            <a:r>
              <a:rPr lang="en-US" altLang="ko-KR" sz="1400" dirty="0">
                <a:latin typeface="+mj-ea"/>
                <a:ea typeface="+mj-ea"/>
              </a:rPr>
              <a:t>: Z:\01. </a:t>
            </a:r>
            <a:r>
              <a:rPr lang="ko-KR" altLang="en-US" sz="1400" dirty="0">
                <a:latin typeface="+mj-ea"/>
                <a:ea typeface="+mj-ea"/>
              </a:rPr>
              <a:t>현미경 이미지 통합</a:t>
            </a:r>
            <a:r>
              <a:rPr lang="en-US" altLang="ko-KR" sz="1400" dirty="0">
                <a:latin typeface="+mj-ea"/>
                <a:ea typeface="+mj-ea"/>
              </a:rPr>
              <a:t>\2022 Colon M,N </a:t>
            </a:r>
            <a:r>
              <a:rPr lang="ko-KR" altLang="en-US" sz="1400" dirty="0">
                <a:latin typeface="+mj-ea"/>
                <a:ea typeface="+mj-ea"/>
              </a:rPr>
              <a:t>촬영 </a:t>
            </a:r>
            <a:r>
              <a:rPr lang="en-US" altLang="ko-KR" sz="1400" dirty="0">
                <a:latin typeface="+mj-ea"/>
                <a:ea typeface="+mj-ea"/>
              </a:rPr>
              <a:t>(</a:t>
            </a:r>
            <a:r>
              <a:rPr lang="ko-KR" altLang="en-US" sz="1400" dirty="0" err="1">
                <a:latin typeface="+mj-ea"/>
                <a:ea typeface="+mj-ea"/>
              </a:rPr>
              <a:t>저배율</a:t>
            </a:r>
            <a:r>
              <a:rPr lang="ko-KR" altLang="en-US" sz="1400" dirty="0">
                <a:latin typeface="+mj-ea"/>
                <a:ea typeface="+mj-ea"/>
              </a:rPr>
              <a:t> 및 빛 차이확인</a:t>
            </a:r>
            <a:r>
              <a:rPr lang="en-US" altLang="ko-KR" sz="1400" dirty="0">
                <a:latin typeface="+mj-ea"/>
                <a:ea typeface="+mj-ea"/>
              </a:rPr>
              <a:t>)</a:t>
            </a:r>
          </a:p>
          <a:p>
            <a:pPr marL="742950" lvl="1" indent="-285750">
              <a:lnSpc>
                <a:spcPct val="150000"/>
              </a:lnSpc>
              <a:buFont typeface="Arial" panose="020B0604020202020204" pitchFamily="34" charset="0"/>
              <a:buChar char="•"/>
            </a:pPr>
            <a:r>
              <a:rPr lang="ko-KR" altLang="en-US" sz="1400" dirty="0">
                <a:latin typeface="+mj-ea"/>
                <a:ea typeface="+mj-ea"/>
              </a:rPr>
              <a:t>사람의 판단 기준으로 진단이 가능한 경우 </a:t>
            </a:r>
            <a:r>
              <a:rPr lang="en-US" altLang="ko-KR" sz="1400" dirty="0">
                <a:latin typeface="+mj-ea"/>
                <a:ea typeface="+mj-ea"/>
              </a:rPr>
              <a:t>Noise</a:t>
            </a:r>
            <a:r>
              <a:rPr lang="ko-KR" altLang="en-US" sz="1400" dirty="0">
                <a:latin typeface="+mj-ea"/>
                <a:ea typeface="+mj-ea"/>
              </a:rPr>
              <a:t>로 판별하지 않게 지도학습</a:t>
            </a:r>
            <a:endParaRPr lang="en-US" altLang="ko-KR" sz="1400" dirty="0">
              <a:latin typeface="+mj-ea"/>
              <a:ea typeface="+mj-ea"/>
            </a:endParaRPr>
          </a:p>
          <a:p>
            <a:pPr marL="742950" lvl="1" indent="-285750">
              <a:lnSpc>
                <a:spcPct val="150000"/>
              </a:lnSpc>
              <a:buFont typeface="Arial" panose="020B0604020202020204" pitchFamily="34" charset="0"/>
              <a:buChar char="•"/>
            </a:pPr>
            <a:r>
              <a:rPr lang="ko-KR" altLang="en-US" sz="1400" dirty="0">
                <a:latin typeface="+mj-ea"/>
                <a:ea typeface="+mj-ea"/>
              </a:rPr>
              <a:t>수천장의 데이터 중 </a:t>
            </a:r>
            <a:r>
              <a:rPr lang="en-US" altLang="ko-KR" sz="1400" dirty="0">
                <a:latin typeface="+mj-ea"/>
                <a:ea typeface="+mj-ea"/>
              </a:rPr>
              <a:t>Noise</a:t>
            </a:r>
            <a:r>
              <a:rPr lang="ko-KR" altLang="en-US" sz="1400" dirty="0">
                <a:latin typeface="+mj-ea"/>
                <a:ea typeface="+mj-ea"/>
              </a:rPr>
              <a:t>가 아니라고 </a:t>
            </a:r>
            <a:r>
              <a:rPr lang="ko-KR" altLang="en-US" sz="1400" dirty="0" err="1">
                <a:latin typeface="+mj-ea"/>
                <a:ea typeface="+mj-ea"/>
              </a:rPr>
              <a:t>판단해야할</a:t>
            </a:r>
            <a:r>
              <a:rPr lang="ko-KR" altLang="en-US" sz="1400" dirty="0">
                <a:latin typeface="+mj-ea"/>
                <a:ea typeface="+mj-ea"/>
              </a:rPr>
              <a:t> 데이터를 모아 학습 데이터로 </a:t>
            </a:r>
            <a:r>
              <a:rPr lang="ko-KR" altLang="en-US" sz="1400" dirty="0" err="1">
                <a:latin typeface="+mj-ea"/>
                <a:ea typeface="+mj-ea"/>
              </a:rPr>
              <a:t>설정해야하는데</a:t>
            </a:r>
            <a:r>
              <a:rPr lang="en-US" altLang="ko-KR" sz="1400" dirty="0">
                <a:latin typeface="+mj-ea"/>
                <a:ea typeface="+mj-ea"/>
              </a:rPr>
              <a:t>, </a:t>
            </a:r>
            <a:r>
              <a:rPr lang="ko-KR" altLang="en-US" sz="1400" dirty="0">
                <a:latin typeface="+mj-ea"/>
                <a:ea typeface="+mj-ea"/>
              </a:rPr>
              <a:t>수작업으로 </a:t>
            </a:r>
            <a:r>
              <a:rPr lang="ko-KR" altLang="en-US" sz="1400" dirty="0" err="1">
                <a:latin typeface="+mj-ea"/>
                <a:ea typeface="+mj-ea"/>
              </a:rPr>
              <a:t>진행되다보니</a:t>
            </a:r>
            <a:r>
              <a:rPr lang="ko-KR" altLang="en-US" sz="1400" dirty="0">
                <a:latin typeface="+mj-ea"/>
                <a:ea typeface="+mj-ea"/>
              </a:rPr>
              <a:t> 데이터 선별에 많은 시간 소요</a:t>
            </a:r>
            <a:endParaRPr lang="en-US" altLang="ko-KR" sz="1400" dirty="0">
              <a:latin typeface="+mj-ea"/>
              <a:ea typeface="+mj-ea"/>
            </a:endParaRPr>
          </a:p>
        </p:txBody>
      </p:sp>
      <p:pic>
        <p:nvPicPr>
          <p:cNvPr id="9" name="그림 8">
            <a:extLst>
              <a:ext uri="{FF2B5EF4-FFF2-40B4-BE49-F238E27FC236}">
                <a16:creationId xmlns:a16="http://schemas.microsoft.com/office/drawing/2014/main" id="{8AF45D4A-0DEA-45E2-A0E4-9F5FAC4172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047" y="3248025"/>
            <a:ext cx="2063390" cy="1509406"/>
          </a:xfrm>
          <a:prstGeom prst="rect">
            <a:avLst/>
          </a:prstGeom>
        </p:spPr>
      </p:pic>
      <p:pic>
        <p:nvPicPr>
          <p:cNvPr id="15" name="그림 14">
            <a:extLst>
              <a:ext uri="{FF2B5EF4-FFF2-40B4-BE49-F238E27FC236}">
                <a16:creationId xmlns:a16="http://schemas.microsoft.com/office/drawing/2014/main" id="{3600FAA2-45F0-4DD1-BFBB-B8728363BD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0336" y="3251339"/>
            <a:ext cx="2063391" cy="1509407"/>
          </a:xfrm>
          <a:prstGeom prst="rect">
            <a:avLst/>
          </a:prstGeom>
        </p:spPr>
      </p:pic>
      <p:pic>
        <p:nvPicPr>
          <p:cNvPr id="17" name="그림 16">
            <a:extLst>
              <a:ext uri="{FF2B5EF4-FFF2-40B4-BE49-F238E27FC236}">
                <a16:creationId xmlns:a16="http://schemas.microsoft.com/office/drawing/2014/main" id="{DDC3B22C-5265-4436-B105-C3F8FC116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047" y="4979036"/>
            <a:ext cx="2063390" cy="1509406"/>
          </a:xfrm>
          <a:prstGeom prst="rect">
            <a:avLst/>
          </a:prstGeom>
        </p:spPr>
      </p:pic>
      <p:pic>
        <p:nvPicPr>
          <p:cNvPr id="19" name="그림 18">
            <a:extLst>
              <a:ext uri="{FF2B5EF4-FFF2-40B4-BE49-F238E27FC236}">
                <a16:creationId xmlns:a16="http://schemas.microsoft.com/office/drawing/2014/main" id="{148ED679-B64A-4CF3-9EEC-BD03611E2B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0336" y="4985665"/>
            <a:ext cx="2063390" cy="1509406"/>
          </a:xfrm>
          <a:prstGeom prst="rect">
            <a:avLst/>
          </a:prstGeom>
        </p:spPr>
      </p:pic>
      <p:sp>
        <p:nvSpPr>
          <p:cNvPr id="21" name="사다리꼴 20">
            <a:extLst>
              <a:ext uri="{FF2B5EF4-FFF2-40B4-BE49-F238E27FC236}">
                <a16:creationId xmlns:a16="http://schemas.microsoft.com/office/drawing/2014/main" id="{CB0E3D9B-F13D-4E79-B5EB-284229240D08}"/>
              </a:ext>
            </a:extLst>
          </p:cNvPr>
          <p:cNvSpPr/>
          <p:nvPr/>
        </p:nvSpPr>
        <p:spPr>
          <a:xfrm rot="5400000">
            <a:off x="6303434" y="4414005"/>
            <a:ext cx="1031846" cy="870078"/>
          </a:xfrm>
          <a:prstGeom prst="trapezoid">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 name="그림 9">
            <a:extLst>
              <a:ext uri="{FF2B5EF4-FFF2-40B4-BE49-F238E27FC236}">
                <a16:creationId xmlns:a16="http://schemas.microsoft.com/office/drawing/2014/main" id="{46FDC923-76C8-4EF3-9D9F-0EB8F80091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6843" y="4565386"/>
            <a:ext cx="716121" cy="523855"/>
          </a:xfrm>
          <a:prstGeom prst="rect">
            <a:avLst/>
          </a:prstGeom>
        </p:spPr>
      </p:pic>
      <p:pic>
        <p:nvPicPr>
          <p:cNvPr id="11" name="그림 10">
            <a:extLst>
              <a:ext uri="{FF2B5EF4-FFF2-40B4-BE49-F238E27FC236}">
                <a16:creationId xmlns:a16="http://schemas.microsoft.com/office/drawing/2014/main" id="{DB675169-63C0-41E1-BD04-6CB3510E23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5093" y="4643820"/>
            <a:ext cx="700747" cy="512609"/>
          </a:xfrm>
          <a:prstGeom prst="rect">
            <a:avLst/>
          </a:prstGeom>
        </p:spPr>
      </p:pic>
      <p:pic>
        <p:nvPicPr>
          <p:cNvPr id="12" name="그림 11">
            <a:extLst>
              <a:ext uri="{FF2B5EF4-FFF2-40B4-BE49-F238E27FC236}">
                <a16:creationId xmlns:a16="http://schemas.microsoft.com/office/drawing/2014/main" id="{CF0DD807-2554-4D4A-9143-767163FBB4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90000" y="4723209"/>
            <a:ext cx="699440" cy="511653"/>
          </a:xfrm>
          <a:prstGeom prst="rect">
            <a:avLst/>
          </a:prstGeom>
        </p:spPr>
      </p:pic>
      <p:cxnSp>
        <p:nvCxnSpPr>
          <p:cNvPr id="13" name="직선 화살표 연결선 12">
            <a:extLst>
              <a:ext uri="{FF2B5EF4-FFF2-40B4-BE49-F238E27FC236}">
                <a16:creationId xmlns:a16="http://schemas.microsoft.com/office/drawing/2014/main" id="{03663105-C679-4D4D-8A80-1CC8C833D23D}"/>
              </a:ext>
            </a:extLst>
          </p:cNvPr>
          <p:cNvCxnSpPr>
            <a:cxnSpLocks/>
          </p:cNvCxnSpPr>
          <p:nvPr/>
        </p:nvCxnSpPr>
        <p:spPr>
          <a:xfrm>
            <a:off x="5962964" y="4849044"/>
            <a:ext cx="4027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2FA0DC4-CF02-4D51-9259-5A467736E982}"/>
              </a:ext>
            </a:extLst>
          </p:cNvPr>
          <p:cNvCxnSpPr>
            <a:cxnSpLocks/>
          </p:cNvCxnSpPr>
          <p:nvPr/>
        </p:nvCxnSpPr>
        <p:spPr>
          <a:xfrm>
            <a:off x="7254396" y="4616556"/>
            <a:ext cx="5109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0099013-0BD1-4A0A-B2DA-896FDD3FAB66}"/>
              </a:ext>
            </a:extLst>
          </p:cNvPr>
          <p:cNvCxnSpPr>
            <a:cxnSpLocks/>
          </p:cNvCxnSpPr>
          <p:nvPr/>
        </p:nvCxnSpPr>
        <p:spPr>
          <a:xfrm>
            <a:off x="7254396" y="5072770"/>
            <a:ext cx="5109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그림 21">
            <a:extLst>
              <a:ext uri="{FF2B5EF4-FFF2-40B4-BE49-F238E27FC236}">
                <a16:creationId xmlns:a16="http://schemas.microsoft.com/office/drawing/2014/main" id="{63EE8F84-0CA1-435B-9254-2D93C09F29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6013" y="4154125"/>
            <a:ext cx="699440" cy="511653"/>
          </a:xfrm>
          <a:prstGeom prst="rect">
            <a:avLst/>
          </a:prstGeom>
        </p:spPr>
      </p:pic>
      <p:pic>
        <p:nvPicPr>
          <p:cNvPr id="23" name="그림 22">
            <a:extLst>
              <a:ext uri="{FF2B5EF4-FFF2-40B4-BE49-F238E27FC236}">
                <a16:creationId xmlns:a16="http://schemas.microsoft.com/office/drawing/2014/main" id="{6C4D1A88-F601-4B7C-A006-8E6D0E0704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60763" y="4208223"/>
            <a:ext cx="716121" cy="523855"/>
          </a:xfrm>
          <a:prstGeom prst="rect">
            <a:avLst/>
          </a:prstGeom>
        </p:spPr>
      </p:pic>
      <p:pic>
        <p:nvPicPr>
          <p:cNvPr id="24" name="그림 23">
            <a:extLst>
              <a:ext uri="{FF2B5EF4-FFF2-40B4-BE49-F238E27FC236}">
                <a16:creationId xmlns:a16="http://schemas.microsoft.com/office/drawing/2014/main" id="{B17F46BB-8157-42F9-8C81-F01BACDD6C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3268" y="4893774"/>
            <a:ext cx="700747" cy="512609"/>
          </a:xfrm>
          <a:prstGeom prst="rect">
            <a:avLst/>
          </a:prstGeom>
        </p:spPr>
      </p:pic>
      <p:sp>
        <p:nvSpPr>
          <p:cNvPr id="5" name="TextBox 4">
            <a:extLst>
              <a:ext uri="{FF2B5EF4-FFF2-40B4-BE49-F238E27FC236}">
                <a16:creationId xmlns:a16="http://schemas.microsoft.com/office/drawing/2014/main" id="{1E9EF7F9-162E-4A8F-B24B-6EC79F7AEE77}"/>
              </a:ext>
            </a:extLst>
          </p:cNvPr>
          <p:cNvSpPr txBox="1"/>
          <p:nvPr/>
        </p:nvSpPr>
        <p:spPr>
          <a:xfrm>
            <a:off x="6442887" y="4525878"/>
            <a:ext cx="716121" cy="646331"/>
          </a:xfrm>
          <a:prstGeom prst="rect">
            <a:avLst/>
          </a:prstGeom>
          <a:noFill/>
        </p:spPr>
        <p:txBody>
          <a:bodyPr wrap="square" rtlCol="0">
            <a:spAutoFit/>
          </a:bodyPr>
          <a:lstStyle/>
          <a:p>
            <a:pPr algn="ctr"/>
            <a:r>
              <a:rPr lang="en-US" altLang="ko-KR" sz="1200" dirty="0"/>
              <a:t>Deep</a:t>
            </a:r>
          </a:p>
          <a:p>
            <a:pPr algn="ctr"/>
            <a:r>
              <a:rPr lang="en-US" altLang="ko-KR" sz="1200" dirty="0"/>
              <a:t>Noise</a:t>
            </a:r>
          </a:p>
          <a:p>
            <a:pPr algn="ctr"/>
            <a:r>
              <a:rPr lang="en-US" altLang="ko-KR" sz="1200" dirty="0"/>
              <a:t>Filter</a:t>
            </a:r>
            <a:endParaRPr lang="ko-KR" altLang="en-US" sz="1200" dirty="0"/>
          </a:p>
        </p:txBody>
      </p:sp>
      <p:sp>
        <p:nvSpPr>
          <p:cNvPr id="25" name="TextBox 24">
            <a:extLst>
              <a:ext uri="{FF2B5EF4-FFF2-40B4-BE49-F238E27FC236}">
                <a16:creationId xmlns:a16="http://schemas.microsoft.com/office/drawing/2014/main" id="{D6CA0150-7DAA-4C15-9F85-6733A4B005F5}"/>
              </a:ext>
            </a:extLst>
          </p:cNvPr>
          <p:cNvSpPr txBox="1"/>
          <p:nvPr/>
        </p:nvSpPr>
        <p:spPr>
          <a:xfrm>
            <a:off x="7124504" y="4339557"/>
            <a:ext cx="716121" cy="276999"/>
          </a:xfrm>
          <a:prstGeom prst="rect">
            <a:avLst/>
          </a:prstGeom>
          <a:noFill/>
        </p:spPr>
        <p:txBody>
          <a:bodyPr wrap="square" rtlCol="0">
            <a:spAutoFit/>
          </a:bodyPr>
          <a:lstStyle/>
          <a:p>
            <a:pPr algn="ctr"/>
            <a:r>
              <a:rPr lang="en-US" altLang="ko-KR" sz="1200" dirty="0"/>
              <a:t>N</a:t>
            </a:r>
            <a:endParaRPr lang="ko-KR" altLang="en-US" sz="1200" dirty="0"/>
          </a:p>
        </p:txBody>
      </p:sp>
      <p:sp>
        <p:nvSpPr>
          <p:cNvPr id="26" name="TextBox 25">
            <a:extLst>
              <a:ext uri="{FF2B5EF4-FFF2-40B4-BE49-F238E27FC236}">
                <a16:creationId xmlns:a16="http://schemas.microsoft.com/office/drawing/2014/main" id="{0F52B693-FD76-4B1B-A1DF-CD5C36C06226}"/>
              </a:ext>
            </a:extLst>
          </p:cNvPr>
          <p:cNvSpPr txBox="1"/>
          <p:nvPr/>
        </p:nvSpPr>
        <p:spPr>
          <a:xfrm>
            <a:off x="7159008" y="5047944"/>
            <a:ext cx="716121" cy="276999"/>
          </a:xfrm>
          <a:prstGeom prst="rect">
            <a:avLst/>
          </a:prstGeom>
          <a:noFill/>
        </p:spPr>
        <p:txBody>
          <a:bodyPr wrap="square" rtlCol="0">
            <a:spAutoFit/>
          </a:bodyPr>
          <a:lstStyle/>
          <a:p>
            <a:pPr algn="ctr"/>
            <a:r>
              <a:rPr lang="en-US" altLang="ko-KR" sz="1200" dirty="0"/>
              <a:t>Noise</a:t>
            </a:r>
            <a:endParaRPr lang="ko-KR" altLang="en-US" sz="1200" dirty="0"/>
          </a:p>
        </p:txBody>
      </p:sp>
      <p:pic>
        <p:nvPicPr>
          <p:cNvPr id="35" name="그림 34">
            <a:extLst>
              <a:ext uri="{FF2B5EF4-FFF2-40B4-BE49-F238E27FC236}">
                <a16:creationId xmlns:a16="http://schemas.microsoft.com/office/drawing/2014/main" id="{973B444C-1291-4DD2-9FB1-9A66F09A8D0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5273" y="4944337"/>
            <a:ext cx="700740" cy="512604"/>
          </a:xfrm>
          <a:prstGeom prst="rect">
            <a:avLst/>
          </a:prstGeom>
        </p:spPr>
      </p:pic>
      <p:sp>
        <p:nvSpPr>
          <p:cNvPr id="3" name="직사각형 2">
            <a:extLst>
              <a:ext uri="{FF2B5EF4-FFF2-40B4-BE49-F238E27FC236}">
                <a16:creationId xmlns:a16="http://schemas.microsoft.com/office/drawing/2014/main" id="{2734D706-FF89-40A6-909A-3E69895C7429}"/>
              </a:ext>
            </a:extLst>
          </p:cNvPr>
          <p:cNvSpPr/>
          <p:nvPr/>
        </p:nvSpPr>
        <p:spPr>
          <a:xfrm>
            <a:off x="321945" y="4827313"/>
            <a:ext cx="4537553" cy="180180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a:extLst>
              <a:ext uri="{FF2B5EF4-FFF2-40B4-BE49-F238E27FC236}">
                <a16:creationId xmlns:a16="http://schemas.microsoft.com/office/drawing/2014/main" id="{76BF0E7C-E80B-4BF2-9A14-C50A619B77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4285" y="4813290"/>
            <a:ext cx="699440" cy="511653"/>
          </a:xfrm>
          <a:prstGeom prst="rect">
            <a:avLst/>
          </a:prstGeom>
        </p:spPr>
      </p:pic>
      <p:pic>
        <p:nvPicPr>
          <p:cNvPr id="6" name="그림 5">
            <a:extLst>
              <a:ext uri="{FF2B5EF4-FFF2-40B4-BE49-F238E27FC236}">
                <a16:creationId xmlns:a16="http://schemas.microsoft.com/office/drawing/2014/main" id="{A5ABA157-299E-4FCF-A2AB-762DCF3B02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24562" y="2063035"/>
            <a:ext cx="2063391" cy="1509406"/>
          </a:xfrm>
          <a:prstGeom prst="rect">
            <a:avLst/>
          </a:prstGeom>
        </p:spPr>
      </p:pic>
    </p:spTree>
    <p:extLst>
      <p:ext uri="{BB962C8B-B14F-4D97-AF65-F5344CB8AC3E}">
        <p14:creationId xmlns:p14="http://schemas.microsoft.com/office/powerpoint/2010/main" val="2871639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030095" y="-141316"/>
            <a:ext cx="955964" cy="131341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1454727" y="3882045"/>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18802" y="3208712"/>
            <a:ext cx="7360922" cy="523220"/>
          </a:xfrm>
          <a:prstGeom prst="rect">
            <a:avLst/>
          </a:prstGeom>
          <a:noFill/>
        </p:spPr>
        <p:txBody>
          <a:bodyPr wrap="square" rtlCol="0">
            <a:spAutoFit/>
          </a:bodyPr>
          <a:lstStyle/>
          <a:p>
            <a:pPr algn="ctr"/>
            <a:r>
              <a:rPr lang="ko-KR" altLang="en-US" sz="2800" b="1" dirty="0">
                <a:latin typeface="+mj-ea"/>
                <a:ea typeface="+mj-ea"/>
              </a:rPr>
              <a:t>현미경 시스템</a:t>
            </a:r>
          </a:p>
        </p:txBody>
      </p:sp>
      <p:sp>
        <p:nvSpPr>
          <p:cNvPr id="8" name="TextBox 7"/>
          <p:cNvSpPr txBox="1"/>
          <p:nvPr/>
        </p:nvSpPr>
        <p:spPr>
          <a:xfrm>
            <a:off x="818802" y="3863199"/>
            <a:ext cx="7360922" cy="400110"/>
          </a:xfrm>
          <a:prstGeom prst="rect">
            <a:avLst/>
          </a:prstGeom>
          <a:noFill/>
        </p:spPr>
        <p:txBody>
          <a:bodyPr wrap="square" rtlCol="0">
            <a:spAutoFit/>
          </a:bodyPr>
          <a:lstStyle/>
          <a:p>
            <a:pPr algn="ctr"/>
            <a:r>
              <a:rPr lang="en-US" altLang="ko-KR" sz="2000" b="1" dirty="0">
                <a:latin typeface="+mj-ea"/>
                <a:ea typeface="+mj-ea"/>
              </a:rPr>
              <a:t>Weakly-Supervised Learning</a:t>
            </a:r>
            <a:endParaRPr lang="ko-KR" altLang="en-US" sz="2000" b="1" dirty="0">
              <a:latin typeface="+mj-ea"/>
              <a:ea typeface="+mj-ea"/>
            </a:endParaRPr>
          </a:p>
        </p:txBody>
      </p:sp>
    </p:spTree>
    <p:extLst>
      <p:ext uri="{BB962C8B-B14F-4D97-AF65-F5344CB8AC3E}">
        <p14:creationId xmlns:p14="http://schemas.microsoft.com/office/powerpoint/2010/main" val="240984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직선 연결선 10">
            <a:extLst>
              <a:ext uri="{FF2B5EF4-FFF2-40B4-BE49-F238E27FC236}">
                <a16:creationId xmlns:a16="http://schemas.microsoft.com/office/drawing/2014/main" id="{31B7212E-664D-4C41-8D48-52463FF8340F}"/>
              </a:ext>
            </a:extLst>
          </p:cNvPr>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09F11D-5D2F-4B9B-8D69-A646D5BD617B}"/>
              </a:ext>
            </a:extLst>
          </p:cNvPr>
          <p:cNvSpPr txBox="1"/>
          <p:nvPr/>
        </p:nvSpPr>
        <p:spPr>
          <a:xfrm>
            <a:off x="155574" y="127265"/>
            <a:ext cx="6054033" cy="369332"/>
          </a:xfrm>
          <a:prstGeom prst="rect">
            <a:avLst/>
          </a:prstGeom>
          <a:noFill/>
        </p:spPr>
        <p:txBody>
          <a:bodyPr wrap="square" rtlCol="0">
            <a:spAutoFit/>
          </a:bodyPr>
          <a:lstStyle/>
          <a:p>
            <a:r>
              <a:rPr lang="en-US" altLang="ko-KR" b="1" dirty="0">
                <a:latin typeface="+mj-ea"/>
              </a:rPr>
              <a:t>Weakly-Supervised Learning</a:t>
            </a:r>
            <a:r>
              <a:rPr lang="ko-KR" altLang="en-US" b="1" dirty="0">
                <a:latin typeface="+mj-ea"/>
              </a:rPr>
              <a:t>에 새로운 학습전략 제시</a:t>
            </a:r>
          </a:p>
        </p:txBody>
      </p:sp>
      <p:pic>
        <p:nvPicPr>
          <p:cNvPr id="34" name="그림 33">
            <a:extLst>
              <a:ext uri="{FF2B5EF4-FFF2-40B4-BE49-F238E27FC236}">
                <a16:creationId xmlns:a16="http://schemas.microsoft.com/office/drawing/2014/main" id="{7DC220AA-C1E8-4461-9DB1-2F9465428778}"/>
              </a:ext>
            </a:extLst>
          </p:cNvPr>
          <p:cNvPicPr>
            <a:picLocks noChangeAspect="1"/>
          </p:cNvPicPr>
          <p:nvPr/>
        </p:nvPicPr>
        <p:blipFill>
          <a:blip r:embed="rId2"/>
          <a:stretch>
            <a:fillRect/>
          </a:stretch>
        </p:blipFill>
        <p:spPr>
          <a:xfrm>
            <a:off x="1670446" y="744474"/>
            <a:ext cx="5803108" cy="4363647"/>
          </a:xfrm>
          <a:prstGeom prst="rect">
            <a:avLst/>
          </a:prstGeom>
        </p:spPr>
      </p:pic>
      <p:graphicFrame>
        <p:nvGraphicFramePr>
          <p:cNvPr id="35" name="표 34">
            <a:extLst>
              <a:ext uri="{FF2B5EF4-FFF2-40B4-BE49-F238E27FC236}">
                <a16:creationId xmlns:a16="http://schemas.microsoft.com/office/drawing/2014/main" id="{E5F99D4D-0559-43D8-B1FE-CC280737583D}"/>
              </a:ext>
            </a:extLst>
          </p:cNvPr>
          <p:cNvGraphicFramePr>
            <a:graphicFrameLocks noGrp="1"/>
          </p:cNvGraphicFramePr>
          <p:nvPr>
            <p:extLst/>
          </p:nvPr>
        </p:nvGraphicFramePr>
        <p:xfrm>
          <a:off x="2898397" y="5383106"/>
          <a:ext cx="3652005" cy="1112520"/>
        </p:xfrm>
        <a:graphic>
          <a:graphicData uri="http://schemas.openxmlformats.org/drawingml/2006/table">
            <a:tbl>
              <a:tblPr firstRow="1" bandRow="1">
                <a:tableStyleId>{5C22544A-7EE6-4342-B048-85BDC9FD1C3A}</a:tableStyleId>
              </a:tblPr>
              <a:tblGrid>
                <a:gridCol w="486561">
                  <a:extLst>
                    <a:ext uri="{9D8B030D-6E8A-4147-A177-3AD203B41FA5}">
                      <a16:colId xmlns:a16="http://schemas.microsoft.com/office/drawing/2014/main" val="2809381280"/>
                    </a:ext>
                  </a:extLst>
                </a:gridCol>
                <a:gridCol w="1317072">
                  <a:extLst>
                    <a:ext uri="{9D8B030D-6E8A-4147-A177-3AD203B41FA5}">
                      <a16:colId xmlns:a16="http://schemas.microsoft.com/office/drawing/2014/main" val="3317723913"/>
                    </a:ext>
                  </a:extLst>
                </a:gridCol>
                <a:gridCol w="1848372">
                  <a:extLst>
                    <a:ext uri="{9D8B030D-6E8A-4147-A177-3AD203B41FA5}">
                      <a16:colId xmlns:a16="http://schemas.microsoft.com/office/drawing/2014/main" val="636467836"/>
                    </a:ext>
                  </a:extLst>
                </a:gridCol>
              </a:tblGrid>
              <a:tr h="370840">
                <a:tc>
                  <a:txBody>
                    <a:bodyPr/>
                    <a:lstStyle/>
                    <a:p>
                      <a:pPr algn="ctr" latinLnBrk="1"/>
                      <a:endParaRPr lang="ko-KR" alt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ko-KR" altLang="en-US" dirty="0">
                          <a:solidFill>
                            <a:schemeClr val="tx1"/>
                          </a:solidFill>
                        </a:rPr>
                        <a:t>기존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a:solidFill>
                            <a:schemeClr val="tx1"/>
                          </a:solidFill>
                        </a:rPr>
                        <a:t>Multi-Class Label</a:t>
                      </a:r>
                      <a:endParaRPr lang="ko-KR"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52188308"/>
                  </a:ext>
                </a:extLst>
              </a:tr>
              <a:tr h="370840">
                <a:tc>
                  <a:txBody>
                    <a:bodyPr/>
                    <a:lstStyle/>
                    <a:p>
                      <a:pPr algn="ctr" latinLnBrk="1"/>
                      <a:r>
                        <a:rPr lang="en-US" altLang="ko-KR" b="1" dirty="0">
                          <a:solidFill>
                            <a:schemeClr val="tx1"/>
                          </a:solidFill>
                        </a:rPr>
                        <a:t>M</a:t>
                      </a:r>
                      <a:endParaRPr lang="ko-KR"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solidFill>
                            <a:schemeClr val="tx1"/>
                          </a:solidFill>
                        </a:rPr>
                        <a:t>[1,1,1]</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1455313"/>
                  </a:ext>
                </a:extLst>
              </a:tr>
              <a:tr h="370840">
                <a:tc>
                  <a:txBody>
                    <a:bodyPr/>
                    <a:lstStyle/>
                    <a:p>
                      <a:pPr algn="ctr" latinLnBrk="1"/>
                      <a:r>
                        <a:rPr lang="en-US" altLang="ko-KR" b="1" dirty="0">
                          <a:solidFill>
                            <a:schemeClr val="tx1"/>
                          </a:solidFill>
                        </a:rPr>
                        <a:t>N</a:t>
                      </a:r>
                      <a:endParaRPr lang="ko-KR"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solidFill>
                            <a:schemeClr val="tx1"/>
                          </a:solidFill>
                        </a:rPr>
                        <a:t>[1,1,0]</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11063"/>
                  </a:ext>
                </a:extLst>
              </a:tr>
            </a:tbl>
          </a:graphicData>
        </a:graphic>
      </p:graphicFrame>
      <p:sp>
        <p:nvSpPr>
          <p:cNvPr id="38" name="AutoShape 4" descr="278203_233.png">
            <a:extLst>
              <a:ext uri="{FF2B5EF4-FFF2-40B4-BE49-F238E27FC236}">
                <a16:creationId xmlns:a16="http://schemas.microsoft.com/office/drawing/2014/main" id="{FF04300D-5B4E-4021-BB0E-6D4EF8B4115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35396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FF9ABAC7-2308-4809-92F4-A41ABC64C663}"/>
              </a:ext>
            </a:extLst>
          </p:cNvPr>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869132-3622-4EAD-B651-CCA23097C2FB}"/>
              </a:ext>
            </a:extLst>
          </p:cNvPr>
          <p:cNvSpPr txBox="1"/>
          <p:nvPr/>
        </p:nvSpPr>
        <p:spPr>
          <a:xfrm>
            <a:off x="155574" y="127265"/>
            <a:ext cx="6054033" cy="369332"/>
          </a:xfrm>
          <a:prstGeom prst="rect">
            <a:avLst/>
          </a:prstGeom>
          <a:noFill/>
        </p:spPr>
        <p:txBody>
          <a:bodyPr wrap="square" rtlCol="0">
            <a:spAutoFit/>
          </a:bodyPr>
          <a:lstStyle/>
          <a:p>
            <a:r>
              <a:rPr lang="en-US" altLang="ko-KR" b="1" dirty="0">
                <a:latin typeface="+mj-ea"/>
              </a:rPr>
              <a:t>Weakly-Supervised Learning</a:t>
            </a:r>
            <a:r>
              <a:rPr lang="ko-KR" altLang="en-US" b="1" dirty="0">
                <a:latin typeface="+mj-ea"/>
              </a:rPr>
              <a:t>에 새로운 학습전략 제시</a:t>
            </a:r>
          </a:p>
        </p:txBody>
      </p:sp>
      <p:pic>
        <p:nvPicPr>
          <p:cNvPr id="6" name="그림 5">
            <a:extLst>
              <a:ext uri="{FF2B5EF4-FFF2-40B4-BE49-F238E27FC236}">
                <a16:creationId xmlns:a16="http://schemas.microsoft.com/office/drawing/2014/main" id="{73AD8EC1-F1A9-4CB2-812E-7E33F68A3A7F}"/>
              </a:ext>
            </a:extLst>
          </p:cNvPr>
          <p:cNvPicPr>
            <a:picLocks noChangeAspect="1"/>
          </p:cNvPicPr>
          <p:nvPr/>
        </p:nvPicPr>
        <p:blipFill>
          <a:blip r:embed="rId2"/>
          <a:stretch>
            <a:fillRect/>
          </a:stretch>
        </p:blipFill>
        <p:spPr>
          <a:xfrm>
            <a:off x="155574" y="4176133"/>
            <a:ext cx="4782217" cy="2029108"/>
          </a:xfrm>
          <a:prstGeom prst="rect">
            <a:avLst/>
          </a:prstGeom>
        </p:spPr>
      </p:pic>
      <p:pic>
        <p:nvPicPr>
          <p:cNvPr id="38" name="그림 37">
            <a:extLst>
              <a:ext uri="{FF2B5EF4-FFF2-40B4-BE49-F238E27FC236}">
                <a16:creationId xmlns:a16="http://schemas.microsoft.com/office/drawing/2014/main" id="{A637E534-3012-4574-9BF3-37EEBDF10985}"/>
              </a:ext>
            </a:extLst>
          </p:cNvPr>
          <p:cNvPicPr>
            <a:picLocks noChangeAspect="1"/>
          </p:cNvPicPr>
          <p:nvPr/>
        </p:nvPicPr>
        <p:blipFill>
          <a:blip r:embed="rId3"/>
          <a:stretch>
            <a:fillRect/>
          </a:stretch>
        </p:blipFill>
        <p:spPr>
          <a:xfrm>
            <a:off x="486561" y="1188846"/>
            <a:ext cx="4241505" cy="2731955"/>
          </a:xfrm>
          <a:prstGeom prst="rect">
            <a:avLst/>
          </a:prstGeom>
        </p:spPr>
      </p:pic>
      <p:sp>
        <p:nvSpPr>
          <p:cNvPr id="40" name="직사각형 39">
            <a:extLst>
              <a:ext uri="{FF2B5EF4-FFF2-40B4-BE49-F238E27FC236}">
                <a16:creationId xmlns:a16="http://schemas.microsoft.com/office/drawing/2014/main" id="{CC84835C-4732-4823-80F2-494C5A20DEB9}"/>
              </a:ext>
            </a:extLst>
          </p:cNvPr>
          <p:cNvSpPr/>
          <p:nvPr/>
        </p:nvSpPr>
        <p:spPr>
          <a:xfrm>
            <a:off x="0" y="6519446"/>
            <a:ext cx="6096000" cy="338554"/>
          </a:xfrm>
          <a:prstGeom prst="rect">
            <a:avLst/>
          </a:prstGeom>
        </p:spPr>
        <p:txBody>
          <a:bodyPr>
            <a:spAutoFit/>
          </a:bodyPr>
          <a:lstStyle/>
          <a:p>
            <a:r>
              <a:rPr lang="en-US" altLang="ko-KR" sz="800" dirty="0">
                <a:latin typeface="Arial" panose="020B0604020202020204" pitchFamily="34" charset="0"/>
                <a:cs typeface="Arial" panose="020B0604020202020204" pitchFamily="34" charset="0"/>
              </a:rPr>
              <a:t>[1] Fan, Deng-Ping, et al. "Camouflaged object detection." CVPR (2020)</a:t>
            </a:r>
          </a:p>
          <a:p>
            <a:r>
              <a:rPr lang="en-US" altLang="ko-KR" sz="800" dirty="0">
                <a:latin typeface="Arial" panose="020B0604020202020204" pitchFamily="34" charset="0"/>
                <a:cs typeface="Arial" panose="020B0604020202020204" pitchFamily="34" charset="0"/>
              </a:rPr>
              <a:t>[2] Jiang et al., “</a:t>
            </a:r>
            <a:r>
              <a:rPr lang="en-US" altLang="ko-KR" sz="800" dirty="0" err="1">
                <a:latin typeface="Arial" panose="020B0604020202020204" pitchFamily="34" charset="0"/>
                <a:cs typeface="Arial" panose="020B0604020202020204" pitchFamily="34" charset="0"/>
              </a:rPr>
              <a:t>LayerCAM</a:t>
            </a:r>
            <a:r>
              <a:rPr lang="en-US" altLang="ko-KR" sz="800" dirty="0">
                <a:latin typeface="Arial" panose="020B0604020202020204" pitchFamily="34" charset="0"/>
                <a:cs typeface="Arial" panose="020B0604020202020204" pitchFamily="34" charset="0"/>
              </a:rPr>
              <a:t>” (2021)</a:t>
            </a:r>
            <a:endParaRPr lang="ko-KR" altLang="en-US" sz="800" dirty="0">
              <a:latin typeface="Arial" panose="020B0604020202020204" pitchFamily="34" charset="0"/>
              <a:cs typeface="Arial" panose="020B0604020202020204" pitchFamily="34" charset="0"/>
            </a:endParaRPr>
          </a:p>
        </p:txBody>
      </p:sp>
      <p:sp>
        <p:nvSpPr>
          <p:cNvPr id="41" name="직사각형 40">
            <a:extLst>
              <a:ext uri="{FF2B5EF4-FFF2-40B4-BE49-F238E27FC236}">
                <a16:creationId xmlns:a16="http://schemas.microsoft.com/office/drawing/2014/main" id="{5D693263-251F-4C3F-96B4-D18A5351EEFD}"/>
              </a:ext>
            </a:extLst>
          </p:cNvPr>
          <p:cNvSpPr/>
          <p:nvPr/>
        </p:nvSpPr>
        <p:spPr>
          <a:xfrm>
            <a:off x="4937791" y="1347540"/>
            <a:ext cx="4050635" cy="4575035"/>
          </a:xfrm>
          <a:prstGeom prst="rect">
            <a:avLst/>
          </a:prstGeom>
        </p:spPr>
        <p:txBody>
          <a:bodyPr wrap="square">
            <a:spAutoFit/>
          </a:bodyPr>
          <a:lstStyle/>
          <a:p>
            <a:pPr>
              <a:lnSpc>
                <a:spcPct val="150000"/>
              </a:lnSpc>
            </a:pPr>
            <a:endParaRPr lang="en-US" altLang="ko-KR" sz="1400" dirty="0">
              <a:latin typeface="+mj-ea"/>
              <a:ea typeface="+mj-ea"/>
            </a:endParaRPr>
          </a:p>
          <a:p>
            <a:pPr marL="285750" indent="-285750">
              <a:lnSpc>
                <a:spcPct val="150000"/>
              </a:lnSpc>
              <a:buFont typeface="Arial" panose="020B0604020202020204" pitchFamily="34" charset="0"/>
              <a:buChar char="•"/>
            </a:pPr>
            <a:r>
              <a:rPr lang="en-US" altLang="ko-KR" sz="1400" dirty="0" err="1">
                <a:latin typeface="+mj-ea"/>
                <a:ea typeface="+mj-ea"/>
              </a:rPr>
              <a:t>GradCAM</a:t>
            </a:r>
            <a:r>
              <a:rPr lang="en-US" altLang="ko-KR" sz="1400" dirty="0">
                <a:latin typeface="+mj-ea"/>
                <a:ea typeface="+mj-ea"/>
              </a:rPr>
              <a:t> </a:t>
            </a:r>
            <a:r>
              <a:rPr lang="ko-KR" altLang="en-US" sz="1400" dirty="0">
                <a:latin typeface="+mj-ea"/>
                <a:ea typeface="+mj-ea"/>
              </a:rPr>
              <a:t>방식은 </a:t>
            </a:r>
            <a:r>
              <a:rPr lang="en-US" altLang="ko-KR" sz="1400" dirty="0">
                <a:latin typeface="+mj-ea"/>
                <a:ea typeface="+mj-ea"/>
              </a:rPr>
              <a:t>Convolution </a:t>
            </a:r>
            <a:r>
              <a:rPr lang="ko-KR" altLang="en-US" sz="1400" dirty="0">
                <a:latin typeface="+mj-ea"/>
                <a:ea typeface="+mj-ea"/>
              </a:rPr>
              <a:t>연산이 상위 레이어로 갈수록 </a:t>
            </a:r>
            <a:r>
              <a:rPr lang="en-US" altLang="ko-KR" sz="1400" dirty="0">
                <a:latin typeface="+mj-ea"/>
                <a:ea typeface="+mj-ea"/>
              </a:rPr>
              <a:t>Receptive Field(</a:t>
            </a:r>
            <a:r>
              <a:rPr lang="ko-KR" altLang="en-US" sz="1400" dirty="0">
                <a:latin typeface="+mj-ea"/>
                <a:ea typeface="+mj-ea"/>
              </a:rPr>
              <a:t>한 </a:t>
            </a:r>
            <a:r>
              <a:rPr lang="en-US" altLang="ko-KR" sz="1400" dirty="0" err="1">
                <a:latin typeface="+mj-ea"/>
                <a:ea typeface="+mj-ea"/>
              </a:rPr>
              <a:t>Fixel</a:t>
            </a:r>
            <a:r>
              <a:rPr lang="ko-KR" altLang="en-US" sz="1400" dirty="0">
                <a:latin typeface="+mj-ea"/>
                <a:ea typeface="+mj-ea"/>
              </a:rPr>
              <a:t>이 내려다보는 이미지의 </a:t>
            </a:r>
            <a:r>
              <a:rPr lang="en-US" altLang="ko-KR" sz="1400" dirty="0">
                <a:latin typeface="+mj-ea"/>
                <a:ea typeface="+mj-ea"/>
              </a:rPr>
              <a:t>Resolution</a:t>
            </a:r>
            <a:r>
              <a:rPr lang="ko-KR" altLang="en-US" sz="1400" dirty="0">
                <a:latin typeface="+mj-ea"/>
                <a:ea typeface="+mj-ea"/>
              </a:rPr>
              <a:t>크기</a:t>
            </a:r>
            <a:r>
              <a:rPr lang="en-US" altLang="ko-KR" sz="1400" dirty="0">
                <a:latin typeface="+mj-ea"/>
                <a:ea typeface="+mj-ea"/>
              </a:rPr>
              <a:t>)</a:t>
            </a:r>
            <a:r>
              <a:rPr lang="ko-KR" altLang="en-US" sz="1400" dirty="0">
                <a:latin typeface="+mj-ea"/>
                <a:ea typeface="+mj-ea"/>
              </a:rPr>
              <a:t>가</a:t>
            </a:r>
            <a:r>
              <a:rPr lang="en-US" altLang="ko-KR" sz="1400" dirty="0">
                <a:latin typeface="+mj-ea"/>
                <a:ea typeface="+mj-ea"/>
              </a:rPr>
              <a:t> </a:t>
            </a:r>
            <a:r>
              <a:rPr lang="ko-KR" altLang="en-US" sz="1400" dirty="0">
                <a:latin typeface="+mj-ea"/>
                <a:ea typeface="+mj-ea"/>
              </a:rPr>
              <a:t>커진다는 것에 착안함</a:t>
            </a:r>
            <a:endParaRPr lang="en-US" altLang="ko-KR" sz="1400" dirty="0">
              <a:latin typeface="+mj-ea"/>
              <a:ea typeface="+mj-ea"/>
            </a:endParaRPr>
          </a:p>
          <a:p>
            <a:pPr marL="742950" lvl="1" indent="-285750">
              <a:lnSpc>
                <a:spcPct val="150000"/>
              </a:lnSpc>
              <a:buFont typeface="Arial" panose="020B0604020202020204" pitchFamily="34" charset="0"/>
              <a:buChar char="•"/>
            </a:pPr>
            <a:r>
              <a:rPr lang="ko-KR" altLang="en-US" sz="1400" dirty="0">
                <a:latin typeface="+mj-ea"/>
                <a:ea typeface="+mj-ea"/>
              </a:rPr>
              <a:t>각기 다른 </a:t>
            </a:r>
            <a:r>
              <a:rPr lang="en-US" altLang="ko-KR" sz="1400" dirty="0">
                <a:latin typeface="+mj-ea"/>
                <a:ea typeface="+mj-ea"/>
              </a:rPr>
              <a:t>Receptive Field</a:t>
            </a:r>
            <a:r>
              <a:rPr lang="ko-KR" altLang="en-US" sz="1400" dirty="0">
                <a:latin typeface="+mj-ea"/>
                <a:ea typeface="+mj-ea"/>
              </a:rPr>
              <a:t>를 규합하여 </a:t>
            </a:r>
            <a:r>
              <a:rPr lang="ko-KR" altLang="en-US" sz="1400" dirty="0" err="1">
                <a:latin typeface="+mj-ea"/>
                <a:ea typeface="+mj-ea"/>
              </a:rPr>
              <a:t>저수준에서</a:t>
            </a:r>
            <a:r>
              <a:rPr lang="ko-KR" altLang="en-US" sz="1400" dirty="0">
                <a:latin typeface="+mj-ea"/>
                <a:ea typeface="+mj-ea"/>
              </a:rPr>
              <a:t> 고수준의 정보로 </a:t>
            </a:r>
            <a:r>
              <a:rPr lang="en-US" altLang="ko-KR" sz="1400" dirty="0">
                <a:latin typeface="+mj-ea"/>
                <a:ea typeface="+mj-ea"/>
              </a:rPr>
              <a:t>CAM</a:t>
            </a:r>
            <a:r>
              <a:rPr lang="ko-KR" altLang="en-US" sz="1400" dirty="0">
                <a:latin typeface="+mj-ea"/>
                <a:ea typeface="+mj-ea"/>
              </a:rPr>
              <a:t>을 추출</a:t>
            </a:r>
            <a:endParaRPr lang="en-US" altLang="ko-KR" sz="1400" dirty="0">
              <a:latin typeface="+mj-ea"/>
              <a:ea typeface="+mj-ea"/>
            </a:endParaRPr>
          </a:p>
          <a:p>
            <a:pPr marL="742950" lvl="1" indent="-285750">
              <a:lnSpc>
                <a:spcPct val="150000"/>
              </a:lnSpc>
              <a:buFont typeface="Arial" panose="020B0604020202020204" pitchFamily="34" charset="0"/>
              <a:buChar char="•"/>
            </a:pPr>
            <a:endParaRPr lang="en-US" altLang="ko-KR" sz="1400" dirty="0">
              <a:latin typeface="+mj-ea"/>
              <a:ea typeface="+mj-ea"/>
            </a:endParaRPr>
          </a:p>
          <a:p>
            <a:pPr marL="285750" indent="-285750">
              <a:lnSpc>
                <a:spcPct val="150000"/>
              </a:lnSpc>
              <a:buFont typeface="Arial" panose="020B0604020202020204" pitchFamily="34" charset="0"/>
              <a:buChar char="•"/>
            </a:pPr>
            <a:r>
              <a:rPr lang="en-US" altLang="ko-KR" sz="1400" dirty="0" err="1">
                <a:latin typeface="+mj-ea"/>
                <a:ea typeface="+mj-ea"/>
              </a:rPr>
              <a:t>LayerCAM</a:t>
            </a:r>
            <a:r>
              <a:rPr lang="ko-KR" altLang="en-US" sz="1400" dirty="0">
                <a:latin typeface="+mj-ea"/>
                <a:ea typeface="+mj-ea"/>
              </a:rPr>
              <a:t>은 어떠한 </a:t>
            </a:r>
            <a:r>
              <a:rPr lang="en-US" altLang="ko-KR" sz="1400" dirty="0">
                <a:latin typeface="+mj-ea"/>
                <a:ea typeface="+mj-ea"/>
              </a:rPr>
              <a:t>CNN</a:t>
            </a:r>
            <a:r>
              <a:rPr lang="ko-KR" altLang="en-US" sz="1400" dirty="0">
                <a:latin typeface="+mj-ea"/>
                <a:ea typeface="+mj-ea"/>
              </a:rPr>
              <a:t>구조에도 적용이 가능한 방법론으로 </a:t>
            </a:r>
            <a:r>
              <a:rPr lang="en-US" altLang="ko-KR" sz="1400" dirty="0">
                <a:latin typeface="+mj-ea"/>
                <a:ea typeface="+mj-ea"/>
              </a:rPr>
              <a:t>Class</a:t>
            </a:r>
            <a:r>
              <a:rPr lang="ko-KR" altLang="en-US" sz="1400" dirty="0">
                <a:latin typeface="+mj-ea"/>
                <a:ea typeface="+mj-ea"/>
              </a:rPr>
              <a:t>를 </a:t>
            </a:r>
            <a:r>
              <a:rPr lang="en-US" altLang="ko-KR" sz="1400" dirty="0">
                <a:latin typeface="+mj-ea"/>
                <a:ea typeface="+mj-ea"/>
              </a:rPr>
              <a:t>Target</a:t>
            </a:r>
            <a:r>
              <a:rPr lang="ko-KR" altLang="en-US" sz="1400" dirty="0">
                <a:latin typeface="+mj-ea"/>
                <a:ea typeface="+mj-ea"/>
              </a:rPr>
              <a:t>으로 학습되는 네트워크의 </a:t>
            </a:r>
            <a:r>
              <a:rPr lang="en-US" altLang="ko-KR" sz="1400" dirty="0">
                <a:latin typeface="+mj-ea"/>
                <a:ea typeface="+mj-ea"/>
              </a:rPr>
              <a:t>Feature Map</a:t>
            </a:r>
            <a:r>
              <a:rPr lang="ko-KR" altLang="en-US" sz="1400" dirty="0">
                <a:latin typeface="+mj-ea"/>
                <a:ea typeface="+mj-ea"/>
              </a:rPr>
              <a:t>에 </a:t>
            </a:r>
            <a:r>
              <a:rPr lang="en-US" altLang="ko-KR" sz="1400" dirty="0">
                <a:latin typeface="+mj-ea"/>
                <a:ea typeface="+mj-ea"/>
              </a:rPr>
              <a:t>Weigh</a:t>
            </a:r>
            <a:r>
              <a:rPr lang="ko-KR" altLang="en-US" sz="1400" dirty="0">
                <a:latin typeface="+mj-ea"/>
                <a:ea typeface="+mj-ea"/>
              </a:rPr>
              <a:t>를 도입하여 </a:t>
            </a:r>
            <a:r>
              <a:rPr lang="en-US" altLang="ko-KR" sz="1400" dirty="0">
                <a:latin typeface="+mj-ea"/>
                <a:ea typeface="+mj-ea"/>
              </a:rPr>
              <a:t>Channel-wise</a:t>
            </a:r>
            <a:r>
              <a:rPr lang="ko-KR" altLang="en-US" sz="1400" dirty="0">
                <a:latin typeface="+mj-ea"/>
                <a:ea typeface="+mj-ea"/>
              </a:rPr>
              <a:t>하게 합한 하나의 </a:t>
            </a:r>
            <a:r>
              <a:rPr lang="en-US" altLang="ko-KR" sz="1400" dirty="0">
                <a:latin typeface="+mj-ea"/>
                <a:ea typeface="+mj-ea"/>
              </a:rPr>
              <a:t>Class Activation Map</a:t>
            </a:r>
            <a:r>
              <a:rPr lang="ko-KR" altLang="en-US" sz="1400" dirty="0">
                <a:latin typeface="+mj-ea"/>
                <a:ea typeface="+mj-ea"/>
              </a:rPr>
              <a:t>을 추출하는 방식</a:t>
            </a:r>
            <a:endParaRPr lang="en-US" altLang="ko-KR" sz="1400" dirty="0">
              <a:latin typeface="+mj-ea"/>
              <a:ea typeface="+mj-ea"/>
            </a:endParaRPr>
          </a:p>
        </p:txBody>
      </p:sp>
    </p:spTree>
    <p:extLst>
      <p:ext uri="{BB962C8B-B14F-4D97-AF65-F5344CB8AC3E}">
        <p14:creationId xmlns:p14="http://schemas.microsoft.com/office/powerpoint/2010/main" val="2992443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30D35C7F-B4EE-4A3E-AFA9-2489FE44BBED}"/>
              </a:ext>
            </a:extLst>
          </p:cNvPr>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A9F7BA-23CE-445A-8201-2487137486F0}"/>
              </a:ext>
            </a:extLst>
          </p:cNvPr>
          <p:cNvSpPr txBox="1"/>
          <p:nvPr/>
        </p:nvSpPr>
        <p:spPr>
          <a:xfrm>
            <a:off x="155574" y="127265"/>
            <a:ext cx="6054033" cy="369332"/>
          </a:xfrm>
          <a:prstGeom prst="rect">
            <a:avLst/>
          </a:prstGeom>
          <a:noFill/>
        </p:spPr>
        <p:txBody>
          <a:bodyPr wrap="square" rtlCol="0">
            <a:spAutoFit/>
          </a:bodyPr>
          <a:lstStyle/>
          <a:p>
            <a:r>
              <a:rPr lang="en-US" altLang="ko-KR" b="1" dirty="0">
                <a:latin typeface="+mj-ea"/>
              </a:rPr>
              <a:t>Weakly-Supervised Learning</a:t>
            </a:r>
            <a:r>
              <a:rPr lang="ko-KR" altLang="en-US" b="1" dirty="0">
                <a:latin typeface="+mj-ea"/>
              </a:rPr>
              <a:t>에 새로운 학습전략 제시</a:t>
            </a:r>
          </a:p>
        </p:txBody>
      </p:sp>
      <p:cxnSp>
        <p:nvCxnSpPr>
          <p:cNvPr id="10" name="직선 연결선 9">
            <a:extLst>
              <a:ext uri="{FF2B5EF4-FFF2-40B4-BE49-F238E27FC236}">
                <a16:creationId xmlns:a16="http://schemas.microsoft.com/office/drawing/2014/main" id="{03CF2914-7041-4047-A037-DE8C060DE53A}"/>
              </a:ext>
            </a:extLst>
          </p:cNvPr>
          <p:cNvCxnSpPr>
            <a:cxnSpLocks/>
          </p:cNvCxnSpPr>
          <p:nvPr/>
        </p:nvCxnSpPr>
        <p:spPr>
          <a:xfrm flipV="1">
            <a:off x="1430700" y="594386"/>
            <a:ext cx="0" cy="28346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40E8EE21-217A-4973-B1AD-D39ABC358034}"/>
              </a:ext>
            </a:extLst>
          </p:cNvPr>
          <p:cNvCxnSpPr>
            <a:cxnSpLocks/>
          </p:cNvCxnSpPr>
          <p:nvPr/>
        </p:nvCxnSpPr>
        <p:spPr>
          <a:xfrm flipV="1">
            <a:off x="2596770" y="594386"/>
            <a:ext cx="0" cy="28346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AutoShape 2" descr="Untitled">
            <a:extLst>
              <a:ext uri="{FF2B5EF4-FFF2-40B4-BE49-F238E27FC236}">
                <a16:creationId xmlns:a16="http://schemas.microsoft.com/office/drawing/2014/main" id="{1CE09082-BF54-4771-81CB-7429BF981CC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 name="그림 2">
            <a:extLst>
              <a:ext uri="{FF2B5EF4-FFF2-40B4-BE49-F238E27FC236}">
                <a16:creationId xmlns:a16="http://schemas.microsoft.com/office/drawing/2014/main" id="{99FBA9F6-D569-4CA4-8D9E-4C0847184AEE}"/>
              </a:ext>
            </a:extLst>
          </p:cNvPr>
          <p:cNvPicPr>
            <a:picLocks noChangeAspect="1"/>
          </p:cNvPicPr>
          <p:nvPr/>
        </p:nvPicPr>
        <p:blipFill>
          <a:blip r:embed="rId2"/>
          <a:stretch>
            <a:fillRect/>
          </a:stretch>
        </p:blipFill>
        <p:spPr>
          <a:xfrm>
            <a:off x="282709" y="668165"/>
            <a:ext cx="5980056" cy="3002166"/>
          </a:xfrm>
          <a:prstGeom prst="rect">
            <a:avLst/>
          </a:prstGeom>
          <a:ln w="28575">
            <a:solidFill>
              <a:schemeClr val="tx1"/>
            </a:solidFill>
          </a:ln>
        </p:spPr>
      </p:pic>
      <p:pic>
        <p:nvPicPr>
          <p:cNvPr id="7" name="그림 6">
            <a:extLst>
              <a:ext uri="{FF2B5EF4-FFF2-40B4-BE49-F238E27FC236}">
                <a16:creationId xmlns:a16="http://schemas.microsoft.com/office/drawing/2014/main" id="{B1808242-FE37-4E17-8C1E-49BE6F24E860}"/>
              </a:ext>
            </a:extLst>
          </p:cNvPr>
          <p:cNvPicPr>
            <a:picLocks noChangeAspect="1"/>
          </p:cNvPicPr>
          <p:nvPr/>
        </p:nvPicPr>
        <p:blipFill>
          <a:blip r:embed="rId3"/>
          <a:stretch>
            <a:fillRect/>
          </a:stretch>
        </p:blipFill>
        <p:spPr>
          <a:xfrm>
            <a:off x="6435677" y="992943"/>
            <a:ext cx="2425614" cy="2283657"/>
          </a:xfrm>
          <a:prstGeom prst="rect">
            <a:avLst/>
          </a:prstGeom>
        </p:spPr>
      </p:pic>
      <p:pic>
        <p:nvPicPr>
          <p:cNvPr id="8" name="그림 7">
            <a:extLst>
              <a:ext uri="{FF2B5EF4-FFF2-40B4-BE49-F238E27FC236}">
                <a16:creationId xmlns:a16="http://schemas.microsoft.com/office/drawing/2014/main" id="{430EC126-AB63-4026-9782-C072ECE1A286}"/>
              </a:ext>
            </a:extLst>
          </p:cNvPr>
          <p:cNvPicPr>
            <a:picLocks noChangeAspect="1"/>
          </p:cNvPicPr>
          <p:nvPr/>
        </p:nvPicPr>
        <p:blipFill>
          <a:blip r:embed="rId4"/>
          <a:stretch>
            <a:fillRect/>
          </a:stretch>
        </p:blipFill>
        <p:spPr>
          <a:xfrm>
            <a:off x="155574" y="4056290"/>
            <a:ext cx="5396639" cy="946392"/>
          </a:xfrm>
          <a:prstGeom prst="rect">
            <a:avLst/>
          </a:prstGeom>
        </p:spPr>
      </p:pic>
      <p:pic>
        <p:nvPicPr>
          <p:cNvPr id="11" name="그림 10">
            <a:extLst>
              <a:ext uri="{FF2B5EF4-FFF2-40B4-BE49-F238E27FC236}">
                <a16:creationId xmlns:a16="http://schemas.microsoft.com/office/drawing/2014/main" id="{02B1E142-BBE1-45D7-AA1E-EE856D3BF366}"/>
              </a:ext>
            </a:extLst>
          </p:cNvPr>
          <p:cNvPicPr>
            <a:picLocks noChangeAspect="1"/>
          </p:cNvPicPr>
          <p:nvPr/>
        </p:nvPicPr>
        <p:blipFill>
          <a:blip r:embed="rId5"/>
          <a:stretch>
            <a:fillRect/>
          </a:stretch>
        </p:blipFill>
        <p:spPr>
          <a:xfrm>
            <a:off x="155574" y="5325887"/>
            <a:ext cx="5712903" cy="1078339"/>
          </a:xfrm>
          <a:prstGeom prst="rect">
            <a:avLst/>
          </a:prstGeom>
        </p:spPr>
      </p:pic>
      <p:pic>
        <p:nvPicPr>
          <p:cNvPr id="12" name="그림 11">
            <a:extLst>
              <a:ext uri="{FF2B5EF4-FFF2-40B4-BE49-F238E27FC236}">
                <a16:creationId xmlns:a16="http://schemas.microsoft.com/office/drawing/2014/main" id="{B38ED9B4-B944-4315-B625-8DB0A7E1A978}"/>
              </a:ext>
            </a:extLst>
          </p:cNvPr>
          <p:cNvPicPr>
            <a:picLocks noChangeAspect="1"/>
          </p:cNvPicPr>
          <p:nvPr/>
        </p:nvPicPr>
        <p:blipFill rotWithShape="1">
          <a:blip r:embed="rId6"/>
          <a:srcRect l="6454" t="38899" r="6301" b="26727"/>
          <a:stretch/>
        </p:blipFill>
        <p:spPr>
          <a:xfrm>
            <a:off x="5804664" y="4357153"/>
            <a:ext cx="3245757" cy="1614263"/>
          </a:xfrm>
          <a:prstGeom prst="rect">
            <a:avLst/>
          </a:prstGeom>
        </p:spPr>
      </p:pic>
      <p:sp>
        <p:nvSpPr>
          <p:cNvPr id="14" name="TextBox 13">
            <a:extLst>
              <a:ext uri="{FF2B5EF4-FFF2-40B4-BE49-F238E27FC236}">
                <a16:creationId xmlns:a16="http://schemas.microsoft.com/office/drawing/2014/main" id="{FC06177A-7A1D-44AF-9625-5F3F8B75DF3F}"/>
              </a:ext>
            </a:extLst>
          </p:cNvPr>
          <p:cNvSpPr txBox="1"/>
          <p:nvPr/>
        </p:nvSpPr>
        <p:spPr>
          <a:xfrm>
            <a:off x="0" y="6588931"/>
            <a:ext cx="7495186" cy="276999"/>
          </a:xfrm>
          <a:prstGeom prst="rect">
            <a:avLst/>
          </a:prstGeom>
          <a:noFill/>
        </p:spPr>
        <p:txBody>
          <a:bodyPr wrap="square" rtlCol="0">
            <a:spAutoFit/>
          </a:bodyPr>
          <a:lstStyle/>
          <a:p>
            <a:r>
              <a:rPr lang="en-US" altLang="ko-KR" sz="1200" dirty="0"/>
              <a:t>[1] Attention-based Deep Multiple Instance Learning (</a:t>
            </a:r>
            <a:r>
              <a:rPr lang="en-US" altLang="ko-KR" sz="1200" dirty="0" err="1"/>
              <a:t>IIse</a:t>
            </a:r>
            <a:r>
              <a:rPr lang="en-US" altLang="ko-KR" sz="1200" dirty="0"/>
              <a:t> et al., ICML 2018)</a:t>
            </a:r>
            <a:endParaRPr lang="ko-KR" altLang="en-US" sz="1200" dirty="0"/>
          </a:p>
        </p:txBody>
      </p:sp>
    </p:spTree>
    <p:extLst>
      <p:ext uri="{BB962C8B-B14F-4D97-AF65-F5344CB8AC3E}">
        <p14:creationId xmlns:p14="http://schemas.microsoft.com/office/powerpoint/2010/main" val="3624118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45C17DE-C273-4F4D-9D42-83FA422C4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494" y="850117"/>
            <a:ext cx="3525408" cy="2578897"/>
          </a:xfrm>
          <a:prstGeom prst="rect">
            <a:avLst/>
          </a:prstGeom>
          <a:ln>
            <a:solidFill>
              <a:schemeClr val="tx1"/>
            </a:solidFill>
          </a:ln>
        </p:spPr>
      </p:pic>
      <p:pic>
        <p:nvPicPr>
          <p:cNvPr id="16" name="그림 15">
            <a:extLst>
              <a:ext uri="{FF2B5EF4-FFF2-40B4-BE49-F238E27FC236}">
                <a16:creationId xmlns:a16="http://schemas.microsoft.com/office/drawing/2014/main" id="{A88D6885-E73F-484F-B41B-2B3CE5F501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514" y="850117"/>
            <a:ext cx="3525388" cy="2578883"/>
          </a:xfrm>
          <a:prstGeom prst="rect">
            <a:avLst/>
          </a:prstGeom>
        </p:spPr>
      </p:pic>
      <p:cxnSp>
        <p:nvCxnSpPr>
          <p:cNvPr id="5" name="직선 연결선 4">
            <a:extLst>
              <a:ext uri="{FF2B5EF4-FFF2-40B4-BE49-F238E27FC236}">
                <a16:creationId xmlns:a16="http://schemas.microsoft.com/office/drawing/2014/main" id="{30D35C7F-B4EE-4A3E-AFA9-2489FE44BBED}"/>
              </a:ext>
            </a:extLst>
          </p:cNvPr>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A9F7BA-23CE-445A-8201-2487137486F0}"/>
              </a:ext>
            </a:extLst>
          </p:cNvPr>
          <p:cNvSpPr txBox="1"/>
          <p:nvPr/>
        </p:nvSpPr>
        <p:spPr>
          <a:xfrm>
            <a:off x="155574" y="127265"/>
            <a:ext cx="6054033" cy="369332"/>
          </a:xfrm>
          <a:prstGeom prst="rect">
            <a:avLst/>
          </a:prstGeom>
          <a:noFill/>
        </p:spPr>
        <p:txBody>
          <a:bodyPr wrap="square" rtlCol="0">
            <a:spAutoFit/>
          </a:bodyPr>
          <a:lstStyle/>
          <a:p>
            <a:r>
              <a:rPr lang="en-US" altLang="ko-KR" b="1" dirty="0">
                <a:latin typeface="+mj-ea"/>
              </a:rPr>
              <a:t>Weakly-Supervised Learning</a:t>
            </a:r>
            <a:r>
              <a:rPr lang="ko-KR" altLang="en-US" b="1" dirty="0">
                <a:latin typeface="+mj-ea"/>
              </a:rPr>
              <a:t>에 새로운 학습전략 제시</a:t>
            </a:r>
          </a:p>
        </p:txBody>
      </p:sp>
      <p:cxnSp>
        <p:nvCxnSpPr>
          <p:cNvPr id="9" name="직선 연결선 8">
            <a:extLst>
              <a:ext uri="{FF2B5EF4-FFF2-40B4-BE49-F238E27FC236}">
                <a16:creationId xmlns:a16="http://schemas.microsoft.com/office/drawing/2014/main" id="{F734A75B-4176-4F23-BBF5-7530C60F5EBC}"/>
              </a:ext>
            </a:extLst>
          </p:cNvPr>
          <p:cNvCxnSpPr/>
          <p:nvPr/>
        </p:nvCxnSpPr>
        <p:spPr>
          <a:xfrm>
            <a:off x="629174" y="2139565"/>
            <a:ext cx="46810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03CF2914-7041-4047-A037-DE8C060DE53A}"/>
              </a:ext>
            </a:extLst>
          </p:cNvPr>
          <p:cNvCxnSpPr>
            <a:cxnSpLocks/>
          </p:cNvCxnSpPr>
          <p:nvPr/>
        </p:nvCxnSpPr>
        <p:spPr>
          <a:xfrm flipV="1">
            <a:off x="2059874" y="763403"/>
            <a:ext cx="0" cy="28346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40E8EE21-217A-4973-B1AD-D39ABC358034}"/>
              </a:ext>
            </a:extLst>
          </p:cNvPr>
          <p:cNvCxnSpPr>
            <a:cxnSpLocks/>
          </p:cNvCxnSpPr>
          <p:nvPr/>
        </p:nvCxnSpPr>
        <p:spPr>
          <a:xfrm flipV="1">
            <a:off x="3225944" y="763403"/>
            <a:ext cx="0" cy="28346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그림 17">
            <a:extLst>
              <a:ext uri="{FF2B5EF4-FFF2-40B4-BE49-F238E27FC236}">
                <a16:creationId xmlns:a16="http://schemas.microsoft.com/office/drawing/2014/main" id="{64A6F36E-ED58-4A5D-B80C-C3BAC4512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606" y="850123"/>
            <a:ext cx="3525388" cy="2578883"/>
          </a:xfrm>
          <a:prstGeom prst="rect">
            <a:avLst/>
          </a:prstGeom>
        </p:spPr>
      </p:pic>
      <p:cxnSp>
        <p:nvCxnSpPr>
          <p:cNvPr id="19" name="직선 연결선 18">
            <a:extLst>
              <a:ext uri="{FF2B5EF4-FFF2-40B4-BE49-F238E27FC236}">
                <a16:creationId xmlns:a16="http://schemas.microsoft.com/office/drawing/2014/main" id="{EA1A60A5-9674-4F3B-AE2C-BB0F1DB2BB65}"/>
              </a:ext>
            </a:extLst>
          </p:cNvPr>
          <p:cNvCxnSpPr>
            <a:cxnSpLocks/>
          </p:cNvCxnSpPr>
          <p:nvPr/>
        </p:nvCxnSpPr>
        <p:spPr>
          <a:xfrm>
            <a:off x="4471332" y="2139565"/>
            <a:ext cx="386732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8F3C0AEC-547C-40B6-B6BB-FD0186F5C5CA}"/>
              </a:ext>
            </a:extLst>
          </p:cNvPr>
          <p:cNvCxnSpPr>
            <a:cxnSpLocks/>
          </p:cNvCxnSpPr>
          <p:nvPr/>
        </p:nvCxnSpPr>
        <p:spPr>
          <a:xfrm flipV="1">
            <a:off x="5902032" y="763403"/>
            <a:ext cx="0" cy="28346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0138B779-FEF1-471E-9822-593C6F4BF04A}"/>
              </a:ext>
            </a:extLst>
          </p:cNvPr>
          <p:cNvCxnSpPr>
            <a:cxnSpLocks/>
          </p:cNvCxnSpPr>
          <p:nvPr/>
        </p:nvCxnSpPr>
        <p:spPr>
          <a:xfrm flipV="1">
            <a:off x="7068102" y="763403"/>
            <a:ext cx="0" cy="28346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4" name="표 23">
            <a:extLst>
              <a:ext uri="{FF2B5EF4-FFF2-40B4-BE49-F238E27FC236}">
                <a16:creationId xmlns:a16="http://schemas.microsoft.com/office/drawing/2014/main" id="{848453C2-617F-4960-9A1E-E9AA4F1DF8EA}"/>
              </a:ext>
            </a:extLst>
          </p:cNvPr>
          <p:cNvGraphicFramePr>
            <a:graphicFrameLocks noGrp="1"/>
          </p:cNvGraphicFramePr>
          <p:nvPr>
            <p:extLst/>
          </p:nvPr>
        </p:nvGraphicFramePr>
        <p:xfrm>
          <a:off x="3044163" y="3501054"/>
          <a:ext cx="3165444" cy="741680"/>
        </p:xfrm>
        <a:graphic>
          <a:graphicData uri="http://schemas.openxmlformats.org/drawingml/2006/table">
            <a:tbl>
              <a:tblPr firstRow="1" bandRow="1">
                <a:tableStyleId>{5C22544A-7EE6-4342-B048-85BDC9FD1C3A}</a:tableStyleId>
              </a:tblPr>
              <a:tblGrid>
                <a:gridCol w="1569782">
                  <a:extLst>
                    <a:ext uri="{9D8B030D-6E8A-4147-A177-3AD203B41FA5}">
                      <a16:colId xmlns:a16="http://schemas.microsoft.com/office/drawing/2014/main" val="3317723913"/>
                    </a:ext>
                  </a:extLst>
                </a:gridCol>
                <a:gridCol w="1595662">
                  <a:extLst>
                    <a:ext uri="{9D8B030D-6E8A-4147-A177-3AD203B41FA5}">
                      <a16:colId xmlns:a16="http://schemas.microsoft.com/office/drawing/2014/main" val="636467836"/>
                    </a:ext>
                  </a:extLst>
                </a:gridCol>
              </a:tblGrid>
              <a:tr h="370840">
                <a:tc>
                  <a:txBody>
                    <a:bodyPr/>
                    <a:lstStyle/>
                    <a:p>
                      <a:pPr algn="ctr" latinLnBrk="1"/>
                      <a:r>
                        <a:rPr lang="en-US" altLang="ko-KR" dirty="0">
                          <a:solidFill>
                            <a:schemeClr val="tx1"/>
                          </a:solidFill>
                        </a:rPr>
                        <a:t>Bag</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a:solidFill>
                            <a:schemeClr val="tx1"/>
                          </a:solidFill>
                        </a:rPr>
                        <a:t>Instance</a:t>
                      </a:r>
                      <a:endParaRPr lang="ko-KR"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52188308"/>
                  </a:ext>
                </a:extLst>
              </a:tr>
              <a:tr h="370840">
                <a:tc>
                  <a:txBody>
                    <a:bodyPr/>
                    <a:lstStyle/>
                    <a:p>
                      <a:pPr algn="ctr" latinLnBrk="1"/>
                      <a:r>
                        <a:rPr lang="en-US" altLang="ko-KR" dirty="0">
                          <a:solidFill>
                            <a:schemeClr val="tx1"/>
                          </a:solidFill>
                        </a:rPr>
                        <a:t>M(1) or N(0)</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dirty="0">
                          <a:solidFill>
                            <a:schemeClr val="tx1"/>
                          </a:solidFill>
                        </a:rPr>
                        <a:t>Patches</a:t>
                      </a:r>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1455313"/>
                  </a:ext>
                </a:extLst>
              </a:tr>
            </a:tbl>
          </a:graphicData>
        </a:graphic>
      </p:graphicFrame>
      <p:sp>
        <p:nvSpPr>
          <p:cNvPr id="25" name="TextBox 24">
            <a:extLst>
              <a:ext uri="{FF2B5EF4-FFF2-40B4-BE49-F238E27FC236}">
                <a16:creationId xmlns:a16="http://schemas.microsoft.com/office/drawing/2014/main" id="{6F1E4745-4B05-4306-8F40-A2233A92E6C6}"/>
              </a:ext>
            </a:extLst>
          </p:cNvPr>
          <p:cNvSpPr txBox="1"/>
          <p:nvPr/>
        </p:nvSpPr>
        <p:spPr>
          <a:xfrm>
            <a:off x="155574" y="4338345"/>
            <a:ext cx="8862583" cy="2031325"/>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N</a:t>
            </a:r>
            <a:r>
              <a:rPr lang="ko-KR" altLang="en-US" dirty="0"/>
              <a:t>인 </a:t>
            </a:r>
            <a:r>
              <a:rPr lang="en-US" altLang="ko-KR" dirty="0"/>
              <a:t>Image</a:t>
            </a:r>
            <a:r>
              <a:rPr lang="ko-KR" altLang="en-US" dirty="0"/>
              <a:t>의 </a:t>
            </a:r>
            <a:r>
              <a:rPr lang="en-US" altLang="ko-KR" dirty="0"/>
              <a:t>Patch</a:t>
            </a:r>
            <a:r>
              <a:rPr lang="ko-KR" altLang="en-US" dirty="0"/>
              <a:t>들은 </a:t>
            </a:r>
            <a:r>
              <a:rPr lang="en-US" altLang="ko-KR" dirty="0"/>
              <a:t>N(0)</a:t>
            </a:r>
            <a:r>
              <a:rPr lang="ko-KR" altLang="en-US" dirty="0"/>
              <a:t>로 </a:t>
            </a:r>
            <a:r>
              <a:rPr lang="en-US" altLang="ko-KR" dirty="0"/>
              <a:t>Label</a:t>
            </a:r>
            <a:r>
              <a:rPr lang="ko-KR" altLang="en-US" dirty="0"/>
              <a:t>된 </a:t>
            </a:r>
            <a:r>
              <a:rPr lang="en-US" altLang="ko-KR" dirty="0"/>
              <a:t>Bag</a:t>
            </a:r>
            <a:r>
              <a:rPr lang="ko-KR" altLang="en-US" dirty="0"/>
              <a:t>에 속한다</a:t>
            </a:r>
            <a:endParaRPr lang="en-US" altLang="ko-KR" dirty="0"/>
          </a:p>
          <a:p>
            <a:pPr marL="742950" lvl="1" indent="-285750">
              <a:buFont typeface="Arial" panose="020B0604020202020204" pitchFamily="34" charset="0"/>
              <a:buChar char="•"/>
            </a:pPr>
            <a:r>
              <a:rPr lang="ko-KR" altLang="en-US" dirty="0"/>
              <a:t>모든 </a:t>
            </a:r>
            <a:r>
              <a:rPr lang="en-US" altLang="ko-KR" dirty="0"/>
              <a:t>Instance</a:t>
            </a:r>
            <a:r>
              <a:rPr lang="ko-KR" altLang="en-US" dirty="0"/>
              <a:t>를 </a:t>
            </a:r>
            <a:r>
              <a:rPr lang="en-US" altLang="ko-KR" dirty="0"/>
              <a:t>Network</a:t>
            </a:r>
            <a:r>
              <a:rPr lang="ko-KR" altLang="en-US" dirty="0"/>
              <a:t>에 투입하여 학습</a:t>
            </a:r>
            <a:endParaRPr lang="en-US" altLang="ko-KR" dirty="0"/>
          </a:p>
          <a:p>
            <a:pPr marL="742950" lvl="1"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M</a:t>
            </a:r>
            <a:r>
              <a:rPr lang="ko-KR" altLang="en-US" dirty="0"/>
              <a:t>인 </a:t>
            </a:r>
            <a:r>
              <a:rPr lang="en-US" altLang="ko-KR" dirty="0"/>
              <a:t>Image</a:t>
            </a:r>
            <a:r>
              <a:rPr lang="ko-KR" altLang="en-US" dirty="0"/>
              <a:t>의 </a:t>
            </a:r>
            <a:r>
              <a:rPr lang="en-US" altLang="ko-KR" dirty="0"/>
              <a:t>Patch</a:t>
            </a:r>
            <a:r>
              <a:rPr lang="ko-KR" altLang="en-US" dirty="0"/>
              <a:t>들은 </a:t>
            </a:r>
            <a:r>
              <a:rPr lang="en-US" altLang="ko-KR" dirty="0"/>
              <a:t>M(1)</a:t>
            </a:r>
            <a:r>
              <a:rPr lang="ko-KR" altLang="en-US" dirty="0"/>
              <a:t>로 </a:t>
            </a:r>
            <a:r>
              <a:rPr lang="en-US" altLang="ko-KR" dirty="0"/>
              <a:t>Label</a:t>
            </a:r>
            <a:r>
              <a:rPr lang="ko-KR" altLang="en-US" dirty="0"/>
              <a:t>된 </a:t>
            </a:r>
            <a:r>
              <a:rPr lang="en-US" altLang="ko-KR" dirty="0"/>
              <a:t>Bag</a:t>
            </a:r>
            <a:r>
              <a:rPr lang="ko-KR" altLang="en-US" dirty="0"/>
              <a:t>에 속한다</a:t>
            </a:r>
            <a:endParaRPr lang="en-US" altLang="ko-KR" dirty="0"/>
          </a:p>
          <a:p>
            <a:pPr marL="742950" lvl="1" indent="-285750">
              <a:buFont typeface="Arial" panose="020B0604020202020204" pitchFamily="34" charset="0"/>
              <a:buChar char="•"/>
            </a:pPr>
            <a:r>
              <a:rPr lang="ko-KR" altLang="en-US" dirty="0"/>
              <a:t>모든 </a:t>
            </a:r>
            <a:r>
              <a:rPr lang="en-US" altLang="ko-KR" dirty="0"/>
              <a:t>Instance</a:t>
            </a:r>
            <a:r>
              <a:rPr lang="ko-KR" altLang="en-US" dirty="0"/>
              <a:t>를 </a:t>
            </a:r>
            <a:r>
              <a:rPr lang="en-US" altLang="ko-KR" dirty="0"/>
              <a:t>Classification Network </a:t>
            </a:r>
            <a:r>
              <a:rPr lang="ko-KR" altLang="en-US" dirty="0"/>
              <a:t>통과시켜 </a:t>
            </a:r>
            <a:r>
              <a:rPr lang="en-US" altLang="ko-KR" u="sng" dirty="0"/>
              <a:t>Output Score</a:t>
            </a:r>
            <a:r>
              <a:rPr lang="ko-KR" altLang="en-US" u="sng" dirty="0"/>
              <a:t>에 따라 </a:t>
            </a:r>
            <a:r>
              <a:rPr lang="en-US" altLang="ko-KR" u="sng" dirty="0"/>
              <a:t>M</a:t>
            </a:r>
            <a:r>
              <a:rPr lang="ko-KR" altLang="en-US" u="sng" dirty="0"/>
              <a:t>또는 </a:t>
            </a:r>
            <a:r>
              <a:rPr lang="en-US" altLang="ko-KR" u="sng" dirty="0"/>
              <a:t>N</a:t>
            </a:r>
            <a:r>
              <a:rPr lang="ko-KR" altLang="en-US" u="sng" dirty="0"/>
              <a:t>으로 </a:t>
            </a:r>
            <a:r>
              <a:rPr lang="en-US" altLang="ko-KR" u="sng" dirty="0"/>
              <a:t>Label</a:t>
            </a:r>
            <a:r>
              <a:rPr lang="en-US" altLang="ko-KR" dirty="0"/>
              <a:t> </a:t>
            </a:r>
            <a:r>
              <a:rPr lang="ko-KR" altLang="en-US" dirty="0"/>
              <a:t>후 </a:t>
            </a:r>
            <a:r>
              <a:rPr lang="ko-KR" altLang="en-US" dirty="0" err="1"/>
              <a:t>재학습</a:t>
            </a:r>
            <a:endParaRPr lang="en-US" altLang="ko-KR" dirty="0"/>
          </a:p>
          <a:p>
            <a:pPr marL="742950" lvl="1" indent="-285750">
              <a:buFont typeface="Arial" panose="020B0604020202020204" pitchFamily="34" charset="0"/>
              <a:buChar char="•"/>
            </a:pPr>
            <a:r>
              <a:rPr lang="ko-KR" altLang="en-US" dirty="0"/>
              <a:t>최종적으로 </a:t>
            </a:r>
            <a:r>
              <a:rPr lang="en-US" altLang="ko-KR" dirty="0"/>
              <a:t>M</a:t>
            </a:r>
            <a:r>
              <a:rPr lang="ko-KR" altLang="en-US" dirty="0"/>
              <a:t>으로 분류된 </a:t>
            </a:r>
            <a:r>
              <a:rPr lang="en-US" altLang="ko-KR" dirty="0"/>
              <a:t>Patch</a:t>
            </a:r>
            <a:r>
              <a:rPr lang="ko-KR" altLang="en-US" dirty="0"/>
              <a:t>에 대해서만 </a:t>
            </a:r>
            <a:r>
              <a:rPr lang="en-US" altLang="ko-KR" dirty="0"/>
              <a:t>CAM</a:t>
            </a:r>
            <a:r>
              <a:rPr lang="ko-KR" altLang="en-US" dirty="0"/>
              <a:t>추출</a:t>
            </a:r>
          </a:p>
        </p:txBody>
      </p:sp>
    </p:spTree>
    <p:extLst>
      <p:ext uri="{BB962C8B-B14F-4D97-AF65-F5344CB8AC3E}">
        <p14:creationId xmlns:p14="http://schemas.microsoft.com/office/powerpoint/2010/main" val="112349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030095" y="-141316"/>
            <a:ext cx="955964" cy="131341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166254" y="146057"/>
            <a:ext cx="2859578" cy="369332"/>
          </a:xfrm>
          <a:prstGeom prst="rect">
            <a:avLst/>
          </a:prstGeom>
          <a:noFill/>
        </p:spPr>
        <p:txBody>
          <a:bodyPr wrap="square" rtlCol="0">
            <a:spAutoFit/>
          </a:bodyPr>
          <a:lstStyle/>
          <a:p>
            <a:r>
              <a:rPr lang="en-US" altLang="ko-KR" b="1" dirty="0" smtClean="0"/>
              <a:t>Issue summary</a:t>
            </a:r>
            <a:endParaRPr lang="ko-KR" altLang="en-US" b="1" dirty="0"/>
          </a:p>
        </p:txBody>
      </p:sp>
      <p:graphicFrame>
        <p:nvGraphicFramePr>
          <p:cNvPr id="3" name="표 2"/>
          <p:cNvGraphicFramePr>
            <a:graphicFrameLocks noGrp="1"/>
          </p:cNvGraphicFramePr>
          <p:nvPr>
            <p:extLst>
              <p:ext uri="{D42A27DB-BD31-4B8C-83A1-F6EECF244321}">
                <p14:modId xmlns:p14="http://schemas.microsoft.com/office/powerpoint/2010/main" val="2722921136"/>
              </p:ext>
            </p:extLst>
          </p:nvPr>
        </p:nvGraphicFramePr>
        <p:xfrm>
          <a:off x="260466" y="515390"/>
          <a:ext cx="8725593" cy="1005624"/>
        </p:xfrm>
        <a:graphic>
          <a:graphicData uri="http://schemas.openxmlformats.org/drawingml/2006/table">
            <a:tbl>
              <a:tblPr>
                <a:tableStyleId>{5C22544A-7EE6-4342-B048-85BDC9FD1C3A}</a:tableStyleId>
              </a:tblPr>
              <a:tblGrid>
                <a:gridCol w="1029949">
                  <a:extLst>
                    <a:ext uri="{9D8B030D-6E8A-4147-A177-3AD203B41FA5}">
                      <a16:colId xmlns:a16="http://schemas.microsoft.com/office/drawing/2014/main" val="2976591486"/>
                    </a:ext>
                  </a:extLst>
                </a:gridCol>
                <a:gridCol w="3597779">
                  <a:extLst>
                    <a:ext uri="{9D8B030D-6E8A-4147-A177-3AD203B41FA5}">
                      <a16:colId xmlns:a16="http://schemas.microsoft.com/office/drawing/2014/main" val="3040741509"/>
                    </a:ext>
                  </a:extLst>
                </a:gridCol>
                <a:gridCol w="4097865">
                  <a:extLst>
                    <a:ext uri="{9D8B030D-6E8A-4147-A177-3AD203B41FA5}">
                      <a16:colId xmlns:a16="http://schemas.microsoft.com/office/drawing/2014/main" val="2738044987"/>
                    </a:ext>
                  </a:extLst>
                </a:gridCol>
              </a:tblGrid>
              <a:tr h="271894">
                <a:tc>
                  <a:txBody>
                    <a:bodyPr/>
                    <a:lstStyle/>
                    <a:p>
                      <a:pPr algn="ctr" latinLnBrk="1"/>
                      <a:r>
                        <a:rPr lang="ko-KR" altLang="en-US" dirty="0" smtClean="0"/>
                        <a:t>스캐너</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2/25</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smtClean="0"/>
                        <a:t>3/4</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0182309"/>
                  </a:ext>
                </a:extLst>
              </a:tr>
              <a:tr h="639864">
                <a:tc>
                  <a:txBody>
                    <a:bodyPr/>
                    <a:lstStyle/>
                    <a:p>
                      <a:pPr algn="ctr" latinLnBrk="1"/>
                      <a:r>
                        <a:rPr lang="ko-KR" altLang="en-US" dirty="0" smtClean="0"/>
                        <a:t>데이터</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sz="12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2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337899"/>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872729542"/>
              </p:ext>
            </p:extLst>
          </p:nvPr>
        </p:nvGraphicFramePr>
        <p:xfrm>
          <a:off x="260465" y="1521014"/>
          <a:ext cx="8725593" cy="3818165"/>
        </p:xfrm>
        <a:graphic>
          <a:graphicData uri="http://schemas.openxmlformats.org/drawingml/2006/table">
            <a:tbl>
              <a:tblPr>
                <a:tableStyleId>{5C22544A-7EE6-4342-B048-85BDC9FD1C3A}</a:tableStyleId>
              </a:tblPr>
              <a:tblGrid>
                <a:gridCol w="1029949">
                  <a:extLst>
                    <a:ext uri="{9D8B030D-6E8A-4147-A177-3AD203B41FA5}">
                      <a16:colId xmlns:a16="http://schemas.microsoft.com/office/drawing/2014/main" val="3887618014"/>
                    </a:ext>
                  </a:extLst>
                </a:gridCol>
                <a:gridCol w="3606325">
                  <a:extLst>
                    <a:ext uri="{9D8B030D-6E8A-4147-A177-3AD203B41FA5}">
                      <a16:colId xmlns:a16="http://schemas.microsoft.com/office/drawing/2014/main" val="3665645377"/>
                    </a:ext>
                  </a:extLst>
                </a:gridCol>
                <a:gridCol w="4089319">
                  <a:extLst>
                    <a:ext uri="{9D8B030D-6E8A-4147-A177-3AD203B41FA5}">
                      <a16:colId xmlns:a16="http://schemas.microsoft.com/office/drawing/2014/main" val="1536205473"/>
                    </a:ext>
                  </a:extLst>
                </a:gridCol>
              </a:tblGrid>
              <a:tr h="1604143">
                <a:tc>
                  <a:txBody>
                    <a:bodyPr/>
                    <a:lstStyle/>
                    <a:p>
                      <a:pPr algn="ctr" latinLnBrk="1"/>
                      <a:r>
                        <a:rPr lang="en-US" altLang="ko-KR" dirty="0" smtClean="0"/>
                        <a:t>*</a:t>
                      </a:r>
                      <a:r>
                        <a:rPr lang="ko-KR" altLang="en-US" dirty="0" smtClean="0"/>
                        <a:t>위장</a:t>
                      </a:r>
                      <a:r>
                        <a:rPr lang="en-US" altLang="ko-KR" dirty="0" smtClean="0"/>
                        <a:t>-</a:t>
                      </a:r>
                      <a:br>
                        <a:rPr lang="en-US" altLang="ko-KR" dirty="0" smtClean="0"/>
                      </a:br>
                      <a:r>
                        <a:rPr lang="ko-KR" altLang="en-US" dirty="0" smtClean="0"/>
                        <a:t>대장</a:t>
                      </a:r>
                      <a:endParaRPr lang="en-US" altLang="ko-KR" dirty="0" smtClean="0"/>
                    </a:p>
                    <a:p>
                      <a:pPr algn="ctr" latinLnBrk="1"/>
                      <a:r>
                        <a:rPr lang="en-US" altLang="ko-KR" dirty="0" smtClean="0"/>
                        <a:t>(feature-cube)</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baseline="0" dirty="0" smtClean="0"/>
                        <a:t>모델 성능 확인 </a:t>
                      </a:r>
                      <a:r>
                        <a:rPr lang="en-US" altLang="ko-KR" sz="1200" b="0" baseline="0" dirty="0" smtClean="0"/>
                        <a:t>(</a:t>
                      </a:r>
                      <a:r>
                        <a:rPr lang="en-US" altLang="ko-KR" sz="1200" b="0" baseline="0" dirty="0" err="1" smtClean="0"/>
                        <a:t>linux</a:t>
                      </a:r>
                      <a:r>
                        <a:rPr lang="en-US" altLang="ko-KR" sz="1200" b="0" baseline="0" dirty="0" smtClean="0"/>
                        <a:t> server):</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baseline="0" dirty="0" smtClean="0"/>
                        <a:t>일부 테스트 코드 이슈로 확인 </a:t>
                      </a:r>
                      <a:r>
                        <a:rPr lang="en-US" altLang="ko-KR" sz="1200" b="0" baseline="0" dirty="0" smtClean="0"/>
                        <a:t>(</a:t>
                      </a:r>
                      <a:r>
                        <a:rPr lang="ko-KR" altLang="en-US" sz="1200" b="0" baseline="0" dirty="0" smtClean="0"/>
                        <a:t>일부 개선</a:t>
                      </a:r>
                      <a:r>
                        <a:rPr lang="en-US" altLang="ko-KR" sz="1200" b="0" baseline="0" dirty="0" smtClean="0"/>
                        <a:t>)</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baseline="0" dirty="0" smtClean="0"/>
                        <a:t>단 </a:t>
                      </a:r>
                      <a:r>
                        <a:rPr lang="en-US" altLang="ko-KR" sz="1200" b="0" baseline="0" dirty="0" smtClean="0"/>
                        <a:t>stomach</a:t>
                      </a:r>
                      <a:r>
                        <a:rPr lang="ko-KR" altLang="en-US" sz="1200" b="0" baseline="0" dirty="0" smtClean="0"/>
                        <a:t> 모델이 정확하게 일치하고 있지 않음</a:t>
                      </a:r>
                      <a:endParaRPr lang="en-US" altLang="ko-KR" sz="1200" b="0" baseline="0" dirty="0" smtClean="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sz="1200" b="0" baseline="0" dirty="0" smtClean="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baseline="0" dirty="0" smtClean="0"/>
                        <a:t>현장 테스트에서 개선이 보이나 이슈 확인</a:t>
                      </a:r>
                      <a:endParaRPr lang="en-US" altLang="ko-KR" sz="1200" b="0" baseline="0" dirty="0" smtClean="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baseline="0" dirty="0" smtClean="0"/>
                        <a:t>특정 슬라이드에서 이슈 확인</a:t>
                      </a:r>
                      <a:endParaRPr lang="en-US" altLang="ko-KR" sz="1200" b="0" baseline="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baseline="0" dirty="0" smtClean="0"/>
                        <a:t>모델 성능저하 문제</a:t>
                      </a:r>
                      <a:endParaRPr lang="en-US" altLang="ko-KR" sz="1200" b="0" baseline="0" dirty="0" smtClean="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baseline="0" dirty="0" smtClean="0"/>
                        <a:t>해결 완료 </a:t>
                      </a:r>
                      <a:r>
                        <a:rPr lang="en-US" altLang="ko-KR" sz="1200" b="0" baseline="0" dirty="0" smtClean="0"/>
                        <a:t>(0.93 -&gt; 95.0 -&gt; 96.66 = </a:t>
                      </a:r>
                      <a:r>
                        <a:rPr lang="ko-KR" altLang="en-US" sz="1200" b="0" baseline="0" dirty="0" smtClean="0"/>
                        <a:t>실험실 성능</a:t>
                      </a:r>
                      <a:r>
                        <a:rPr lang="en-US" altLang="ko-KR" sz="1200" b="0" baseline="0" dirty="0" smtClean="0"/>
                        <a:t>)</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baseline="0" dirty="0" smtClean="0"/>
                        <a:t>원인</a:t>
                      </a:r>
                      <a:r>
                        <a:rPr lang="en-US" altLang="ko-KR" sz="1200" b="0" baseline="0" dirty="0" smtClean="0"/>
                        <a:t>:</a:t>
                      </a:r>
                    </a:p>
                    <a:p>
                      <a:pPr marL="1085850" marR="0" lvl="2"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0" baseline="0" dirty="0" smtClean="0"/>
                        <a:t>1) Multi thread function </a:t>
                      </a:r>
                    </a:p>
                    <a:p>
                      <a:pPr marL="1085850" marR="0" lvl="2"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0" baseline="0" dirty="0" smtClean="0"/>
                        <a:t>2) anatomy </a:t>
                      </a:r>
                      <a:r>
                        <a:rPr lang="ko-KR" altLang="en-US" sz="1200" b="0" baseline="0" dirty="0" smtClean="0"/>
                        <a:t>대소문자 이슈</a:t>
                      </a:r>
                      <a:endParaRPr lang="en-US" altLang="ko-KR" sz="1200" b="0" baseline="0" dirty="0" smtClean="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sz="1200" b="0" baseline="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7147906"/>
                  </a:ext>
                </a:extLst>
              </a:tr>
              <a:tr h="1233723">
                <a:tc>
                  <a:txBody>
                    <a:bodyPr/>
                    <a:lstStyle/>
                    <a:p>
                      <a:pPr algn="ctr" latinLnBrk="1"/>
                      <a:r>
                        <a:rPr lang="en-US" altLang="ko-KR" dirty="0" smtClean="0"/>
                        <a:t>GCNN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sz="1200" b="0" baseline="0" dirty="0" smtClean="0"/>
                        <a:t>모델 업데이트 </a:t>
                      </a:r>
                      <a:endParaRPr lang="en-US" altLang="ko-KR" sz="1200" b="0" baseline="0" dirty="0" smtClean="0"/>
                    </a:p>
                    <a:p>
                      <a:pPr marL="742950" lvl="1" indent="-285750">
                        <a:lnSpc>
                          <a:spcPct val="150000"/>
                        </a:lnSpc>
                        <a:buFont typeface="Arial" panose="020B0604020202020204" pitchFamily="34" charset="0"/>
                        <a:buChar char="•"/>
                      </a:pPr>
                      <a:r>
                        <a:rPr lang="en-US" altLang="ko-KR" sz="1200" b="0" baseline="0" dirty="0" smtClean="0"/>
                        <a:t>Graph Similarity </a:t>
                      </a:r>
                      <a:r>
                        <a:rPr lang="ko-KR" altLang="en-US" sz="1200" b="0" baseline="0" dirty="0" smtClean="0"/>
                        <a:t>연산 방법 연구 중</a:t>
                      </a:r>
                      <a:endParaRPr lang="en-US" altLang="ko-KR" sz="1200" b="0" baseline="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sz="1200" b="0" baseline="0" dirty="0" smtClean="0"/>
                        <a:t>graph </a:t>
                      </a:r>
                      <a:r>
                        <a:rPr lang="en-US" altLang="ko-KR" sz="1200" b="0" baseline="0" dirty="0" smtClean="0"/>
                        <a:t>similarity : label-base </a:t>
                      </a:r>
                      <a:r>
                        <a:rPr lang="en-US" altLang="ko-KR" sz="1200" b="0" baseline="0" dirty="0" smtClean="0"/>
                        <a:t>algorithm </a:t>
                      </a:r>
                      <a:r>
                        <a:rPr lang="ko-KR" altLang="en-US" sz="1200" b="0" baseline="0" dirty="0" smtClean="0"/>
                        <a:t>사용</a:t>
                      </a:r>
                      <a:endParaRPr lang="en-US" altLang="ko-KR" sz="1200" b="0" baseline="0" dirty="0" smtClean="0"/>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sz="1200" b="0" baseline="0" dirty="0" smtClean="0"/>
                        <a:t>separate tissues-&gt; </a:t>
                      </a:r>
                      <a:r>
                        <a:rPr lang="ko-KR" altLang="en-US" sz="1200" b="0" baseline="0" dirty="0" smtClean="0"/>
                        <a:t>알고리즘 업데이트 중</a:t>
                      </a:r>
                      <a:endParaRPr lang="en-US" altLang="ko-KR" sz="1200" b="0" baseline="0" dirty="0" smtClean="0"/>
                    </a:p>
                    <a:p>
                      <a:pPr marL="285750" marR="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sz="1200" b="0" baseline="0" dirty="0" smtClean="0"/>
                        <a:t>Similarity &amp; Visualization </a:t>
                      </a:r>
                      <a:r>
                        <a:rPr lang="ko-KR" altLang="en-US" sz="1200" b="0" baseline="0" dirty="0" smtClean="0"/>
                        <a:t>그래프 </a:t>
                      </a:r>
                      <a:r>
                        <a:rPr lang="en-US" altLang="ko-KR" sz="1200" b="0" baseline="0" dirty="0" smtClean="0"/>
                        <a:t>2</a:t>
                      </a:r>
                      <a:r>
                        <a:rPr lang="ko-KR" altLang="en-US" sz="1200" b="0" baseline="0" dirty="0" smtClean="0"/>
                        <a:t>개에서 </a:t>
                      </a:r>
                      <a:r>
                        <a:rPr lang="en-US" altLang="ko-KR" sz="1200" b="0" baseline="0" dirty="0" smtClean="0"/>
                        <a:t>3</a:t>
                      </a:r>
                      <a:r>
                        <a:rPr lang="ko-KR" altLang="en-US" sz="1200" b="0" baseline="0" dirty="0" smtClean="0"/>
                        <a:t>개 이상으로 확장</a:t>
                      </a:r>
                      <a:endParaRPr lang="en-US" altLang="ko-KR" sz="1200" b="0" baseline="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2924525"/>
                  </a:ext>
                </a:extLst>
              </a:tr>
              <a:tr h="980299">
                <a:tc>
                  <a:txBody>
                    <a:bodyPr/>
                    <a:lstStyle/>
                    <a:p>
                      <a:pPr algn="ctr" latinLnBrk="1"/>
                      <a:r>
                        <a:rPr lang="ko-KR" altLang="en-US" dirty="0" smtClean="0"/>
                        <a:t> 기타</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smtClean="0"/>
                        <a:t>최종 보고서 제출 </a:t>
                      </a:r>
                      <a:endParaRPr lang="en-US" altLang="ko-KR" sz="1200" baseline="0" dirty="0" smtClean="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smtClean="0"/>
                        <a:t>1</a:t>
                      </a:r>
                      <a:r>
                        <a:rPr lang="ko-KR" altLang="en-US" sz="1200" baseline="0" dirty="0" smtClean="0"/>
                        <a:t>차 제출 </a:t>
                      </a:r>
                      <a:r>
                        <a:rPr lang="en-US" altLang="ko-KR" sz="1200" baseline="0" dirty="0" smtClean="0"/>
                        <a:t>(2/18)</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smtClean="0"/>
                        <a:t>수정 및 전달 </a:t>
                      </a:r>
                      <a:r>
                        <a:rPr lang="en-US" altLang="ko-KR" sz="1200" baseline="0" dirty="0" smtClean="0"/>
                        <a:t>(2/22)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err="1" smtClean="0"/>
                        <a:t>SimCLR</a:t>
                      </a:r>
                      <a:r>
                        <a:rPr lang="en-US" altLang="ko-KR" sz="1200" dirty="0" smtClean="0"/>
                        <a:t>(Self Supervised Learning) </a:t>
                      </a:r>
                      <a:r>
                        <a:rPr lang="ko-KR" altLang="en-US" sz="1200" dirty="0" smtClean="0"/>
                        <a:t>성능향상 확인</a:t>
                      </a:r>
                      <a:endParaRPr lang="en-US" altLang="ko-KR" sz="1200" baseline="0" dirty="0" smtClean="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smtClean="0"/>
                        <a:t>Encoder Resnet18-&gt;Resnet50, Batch 128-&gt;256 </a:t>
                      </a:r>
                      <a:r>
                        <a:rPr lang="ko-KR" altLang="en-US" sz="1200" baseline="0" dirty="0" smtClean="0"/>
                        <a:t>변환</a:t>
                      </a:r>
                      <a:r>
                        <a:rPr lang="en-US" altLang="ko-KR" sz="1200" baseline="0" dirty="0" smtClean="0"/>
                        <a:t> </a:t>
                      </a:r>
                      <a:r>
                        <a:rPr lang="ko-KR" altLang="en-US" sz="1200" baseline="0" dirty="0" smtClean="0"/>
                        <a:t>후 정확도 </a:t>
                      </a:r>
                      <a:r>
                        <a:rPr lang="en-US" altLang="ko-KR" sz="1200" baseline="0" dirty="0" smtClean="0"/>
                        <a:t>68.67%</a:t>
                      </a:r>
                      <a:r>
                        <a:rPr lang="ko-KR" altLang="en-US" sz="1200" baseline="0" dirty="0" smtClean="0"/>
                        <a:t>에서 </a:t>
                      </a:r>
                      <a:r>
                        <a:rPr lang="en-US" altLang="ko-KR" sz="1200" baseline="0" dirty="0" smtClean="0"/>
                        <a:t>81.3% </a:t>
                      </a:r>
                      <a:r>
                        <a:rPr lang="ko-KR" altLang="en-US" sz="1200" baseline="0" dirty="0" smtClean="0"/>
                        <a:t>달성</a:t>
                      </a:r>
                      <a:endParaRPr lang="en-US" altLang="ko-KR" sz="12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4120098"/>
                  </a:ext>
                </a:extLst>
              </a:tr>
            </a:tbl>
          </a:graphicData>
        </a:graphic>
      </p:graphicFrame>
    </p:spTree>
    <p:extLst>
      <p:ext uri="{BB962C8B-B14F-4D97-AF65-F5344CB8AC3E}">
        <p14:creationId xmlns:p14="http://schemas.microsoft.com/office/powerpoint/2010/main" val="3394111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030095" y="-141316"/>
            <a:ext cx="955964" cy="131341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1454727" y="3882045"/>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18802" y="3208712"/>
            <a:ext cx="7360922" cy="523220"/>
          </a:xfrm>
          <a:prstGeom prst="rect">
            <a:avLst/>
          </a:prstGeom>
          <a:noFill/>
        </p:spPr>
        <p:txBody>
          <a:bodyPr wrap="square" rtlCol="0">
            <a:spAutoFit/>
          </a:bodyPr>
          <a:lstStyle/>
          <a:p>
            <a:pPr algn="ctr"/>
            <a:r>
              <a:rPr lang="ko-KR" altLang="en-US" sz="2800" b="1" dirty="0">
                <a:latin typeface="+mj-ea"/>
                <a:ea typeface="+mj-ea"/>
              </a:rPr>
              <a:t>현미경 시스템</a:t>
            </a:r>
          </a:p>
        </p:txBody>
      </p:sp>
      <p:sp>
        <p:nvSpPr>
          <p:cNvPr id="8" name="TextBox 7"/>
          <p:cNvSpPr txBox="1"/>
          <p:nvPr/>
        </p:nvSpPr>
        <p:spPr>
          <a:xfrm>
            <a:off x="818802" y="3863199"/>
            <a:ext cx="7360922" cy="400110"/>
          </a:xfrm>
          <a:prstGeom prst="rect">
            <a:avLst/>
          </a:prstGeom>
          <a:noFill/>
        </p:spPr>
        <p:txBody>
          <a:bodyPr wrap="square" rtlCol="0">
            <a:spAutoFit/>
          </a:bodyPr>
          <a:lstStyle/>
          <a:p>
            <a:pPr algn="ctr"/>
            <a:r>
              <a:rPr lang="en-US" altLang="ko-KR" sz="2000" b="1" dirty="0">
                <a:latin typeface="+mj-ea"/>
                <a:ea typeface="+mj-ea"/>
              </a:rPr>
              <a:t>Segmentation</a:t>
            </a:r>
            <a:endParaRPr lang="ko-KR" altLang="en-US" sz="2000" b="1" dirty="0">
              <a:latin typeface="+mj-ea"/>
              <a:ea typeface="+mj-ea"/>
            </a:endParaRPr>
          </a:p>
        </p:txBody>
      </p:sp>
    </p:spTree>
    <p:extLst>
      <p:ext uri="{BB962C8B-B14F-4D97-AF65-F5344CB8AC3E}">
        <p14:creationId xmlns:p14="http://schemas.microsoft.com/office/powerpoint/2010/main" val="1938049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직선 연결선 13"/>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2085" y="91178"/>
            <a:ext cx="7360922" cy="400110"/>
          </a:xfrm>
          <a:prstGeom prst="rect">
            <a:avLst/>
          </a:prstGeom>
          <a:noFill/>
        </p:spPr>
        <p:txBody>
          <a:bodyPr wrap="square" rtlCol="0">
            <a:spAutoFit/>
          </a:bodyPr>
          <a:lstStyle/>
          <a:p>
            <a:r>
              <a:rPr lang="en-US" altLang="ko-KR" sz="2000" b="1" dirty="0">
                <a:latin typeface="+mj-ea"/>
                <a:ea typeface="+mj-ea"/>
              </a:rPr>
              <a:t>Segmentation </a:t>
            </a:r>
            <a:r>
              <a:rPr lang="ko-KR" altLang="en-US" sz="2000" b="1" dirty="0">
                <a:latin typeface="+mj-ea"/>
                <a:ea typeface="+mj-ea"/>
              </a:rPr>
              <a:t>실험결과 </a:t>
            </a:r>
            <a:r>
              <a:rPr lang="en-US" altLang="ko-KR" sz="2000" b="1" dirty="0">
                <a:latin typeface="+mj-ea"/>
                <a:ea typeface="+mj-ea"/>
              </a:rPr>
              <a:t>- </a:t>
            </a:r>
            <a:r>
              <a:rPr lang="ko-KR" altLang="en-US" sz="2000" b="1" dirty="0">
                <a:latin typeface="+mj-ea"/>
                <a:ea typeface="+mj-ea"/>
              </a:rPr>
              <a:t>정량평가</a:t>
            </a:r>
          </a:p>
        </p:txBody>
      </p:sp>
      <p:sp>
        <p:nvSpPr>
          <p:cNvPr id="5" name="직사각형 4">
            <a:extLst>
              <a:ext uri="{FF2B5EF4-FFF2-40B4-BE49-F238E27FC236}">
                <a16:creationId xmlns:a16="http://schemas.microsoft.com/office/drawing/2014/main" id="{3DDC3B80-D049-466F-9833-22A868C1B078}"/>
              </a:ext>
            </a:extLst>
          </p:cNvPr>
          <p:cNvSpPr/>
          <p:nvPr/>
        </p:nvSpPr>
        <p:spPr>
          <a:xfrm>
            <a:off x="4725417" y="3180727"/>
            <a:ext cx="4239217" cy="2959208"/>
          </a:xfrm>
          <a:prstGeom prst="rect">
            <a:avLst/>
          </a:prstGeom>
        </p:spPr>
        <p:txBody>
          <a:bodyPr wrap="square">
            <a:spAutoFit/>
          </a:bodyPr>
          <a:lstStyle/>
          <a:p>
            <a:pPr>
              <a:lnSpc>
                <a:spcPct val="150000"/>
              </a:lnSpc>
            </a:pPr>
            <a:endParaRPr lang="en-US" altLang="ko-KR" sz="1400" dirty="0">
              <a:latin typeface="+mj-ea"/>
              <a:ea typeface="+mj-ea"/>
            </a:endParaRPr>
          </a:p>
          <a:p>
            <a:pPr marL="285750" indent="-285750">
              <a:lnSpc>
                <a:spcPct val="150000"/>
              </a:lnSpc>
              <a:buFont typeface="Arial" panose="020B0604020202020204" pitchFamily="34" charset="0"/>
              <a:buChar char="•"/>
            </a:pPr>
            <a:r>
              <a:rPr lang="en-US" altLang="ko-KR" sz="1400" dirty="0" err="1">
                <a:latin typeface="+mj-ea"/>
                <a:ea typeface="+mj-ea"/>
              </a:rPr>
              <a:t>DiceCoefficient</a:t>
            </a:r>
            <a:r>
              <a:rPr lang="ko-KR" altLang="en-US" sz="1400" dirty="0">
                <a:latin typeface="+mj-ea"/>
                <a:ea typeface="+mj-ea"/>
              </a:rPr>
              <a:t>와 </a:t>
            </a:r>
            <a:r>
              <a:rPr lang="en-US" altLang="ko-KR" sz="1400" dirty="0" err="1">
                <a:latin typeface="+mj-ea"/>
                <a:ea typeface="+mj-ea"/>
              </a:rPr>
              <a:t>IoU</a:t>
            </a:r>
            <a:r>
              <a:rPr lang="ko-KR" altLang="en-US" sz="1400" dirty="0">
                <a:latin typeface="+mj-ea"/>
                <a:ea typeface="+mj-ea"/>
              </a:rPr>
              <a:t>는 객체가 없는 경우 </a:t>
            </a:r>
            <a:r>
              <a:rPr lang="en-US" altLang="ko-KR" sz="1400" dirty="0">
                <a:latin typeface="+mj-ea"/>
                <a:ea typeface="+mj-ea"/>
              </a:rPr>
              <a:t>TP</a:t>
            </a:r>
            <a:r>
              <a:rPr lang="ko-KR" altLang="en-US" sz="1400" dirty="0">
                <a:latin typeface="+mj-ea"/>
                <a:ea typeface="+mj-ea"/>
              </a:rPr>
              <a:t>가 없기때문에 정상 데이터</a:t>
            </a:r>
            <a:r>
              <a:rPr lang="en-US" altLang="ko-KR" sz="1400" dirty="0">
                <a:latin typeface="+mj-ea"/>
                <a:ea typeface="+mj-ea"/>
              </a:rPr>
              <a:t>(</a:t>
            </a:r>
            <a:r>
              <a:rPr lang="ko-KR" altLang="en-US" sz="1400" dirty="0">
                <a:latin typeface="+mj-ea"/>
                <a:ea typeface="+mj-ea"/>
              </a:rPr>
              <a:t>음성</a:t>
            </a:r>
            <a:r>
              <a:rPr lang="en-US" altLang="ko-KR" sz="1400" dirty="0">
                <a:latin typeface="+mj-ea"/>
                <a:ea typeface="+mj-ea"/>
              </a:rPr>
              <a:t>) Test </a:t>
            </a:r>
            <a:r>
              <a:rPr lang="ko-KR" altLang="en-US" sz="1400" dirty="0">
                <a:latin typeface="+mj-ea"/>
                <a:ea typeface="+mj-ea"/>
              </a:rPr>
              <a:t>시에는 측정되지 않게 코드를 수정함</a:t>
            </a:r>
            <a:endParaRPr lang="en-US" altLang="ko-KR" sz="1400" dirty="0">
              <a:latin typeface="+mj-ea"/>
              <a:ea typeface="+mj-ea"/>
            </a:endParaRPr>
          </a:p>
          <a:p>
            <a:pPr marL="285750" indent="-285750">
              <a:lnSpc>
                <a:spcPct val="150000"/>
              </a:lnSpc>
              <a:buFont typeface="Arial" panose="020B0604020202020204" pitchFamily="34" charset="0"/>
              <a:buChar char="•"/>
            </a:pPr>
            <a:r>
              <a:rPr lang="en-US" altLang="ko-KR" sz="1400" dirty="0">
                <a:latin typeface="+mj-ea"/>
                <a:ea typeface="+mj-ea"/>
              </a:rPr>
              <a:t>Precision, Recall</a:t>
            </a:r>
            <a:r>
              <a:rPr lang="ko-KR" altLang="en-US" sz="1400" dirty="0">
                <a:latin typeface="+mj-ea"/>
                <a:ea typeface="+mj-ea"/>
              </a:rPr>
              <a:t>은 양성과 음성의 비율이 극단적으로 다른 데이터에도 적용할 수 있는 </a:t>
            </a:r>
            <a:r>
              <a:rPr lang="en-US" altLang="ko-KR" sz="1400" dirty="0">
                <a:latin typeface="+mj-ea"/>
                <a:ea typeface="+mj-ea"/>
              </a:rPr>
              <a:t>metric</a:t>
            </a:r>
            <a:r>
              <a:rPr lang="ko-KR" altLang="en-US" sz="1400" dirty="0">
                <a:latin typeface="+mj-ea"/>
                <a:ea typeface="+mj-ea"/>
              </a:rPr>
              <a:t>으로 성능 차이를 더 객관적으로 평가하기 위하여 도입함</a:t>
            </a:r>
            <a:endParaRPr lang="en-US" altLang="ko-KR" sz="1400" dirty="0">
              <a:latin typeface="+mj-ea"/>
              <a:ea typeface="+mj-ea"/>
            </a:endParaRPr>
          </a:p>
          <a:p>
            <a:pPr marL="285750" indent="-285750">
              <a:lnSpc>
                <a:spcPct val="150000"/>
              </a:lnSpc>
              <a:buFont typeface="Arial" panose="020B0604020202020204" pitchFamily="34" charset="0"/>
              <a:buChar char="•"/>
            </a:pPr>
            <a:r>
              <a:rPr lang="en-US" altLang="ko-KR" sz="1400" dirty="0">
                <a:latin typeface="+mj-ea"/>
                <a:ea typeface="+mj-ea"/>
              </a:rPr>
              <a:t>F1</a:t>
            </a:r>
            <a:r>
              <a:rPr lang="ko-KR" altLang="en-US" sz="1400" dirty="0">
                <a:latin typeface="+mj-ea"/>
                <a:ea typeface="+mj-ea"/>
              </a:rPr>
              <a:t>은 </a:t>
            </a:r>
            <a:r>
              <a:rPr lang="en-US" altLang="ko-KR" sz="1400" dirty="0">
                <a:latin typeface="+mj-ea"/>
                <a:ea typeface="+mj-ea"/>
              </a:rPr>
              <a:t>Precision</a:t>
            </a:r>
            <a:r>
              <a:rPr lang="ko-KR" altLang="en-US" sz="1400" dirty="0">
                <a:latin typeface="+mj-ea"/>
                <a:ea typeface="+mj-ea"/>
              </a:rPr>
              <a:t>과 </a:t>
            </a:r>
            <a:r>
              <a:rPr lang="en-US" altLang="ko-KR" sz="1400" dirty="0">
                <a:latin typeface="+mj-ea"/>
                <a:ea typeface="+mj-ea"/>
              </a:rPr>
              <a:t>Recall</a:t>
            </a:r>
            <a:r>
              <a:rPr lang="ko-KR" altLang="en-US" sz="1400" dirty="0">
                <a:latin typeface="+mj-ea"/>
                <a:ea typeface="+mj-ea"/>
              </a:rPr>
              <a:t>의 조화평균</a:t>
            </a:r>
            <a:endParaRPr lang="en-US" altLang="ko-KR" sz="1400" dirty="0">
              <a:latin typeface="+mj-ea"/>
              <a:ea typeface="+mj-ea"/>
            </a:endParaRPr>
          </a:p>
        </p:txBody>
      </p:sp>
      <p:pic>
        <p:nvPicPr>
          <p:cNvPr id="3" name="그림 2">
            <a:extLst>
              <a:ext uri="{FF2B5EF4-FFF2-40B4-BE49-F238E27FC236}">
                <a16:creationId xmlns:a16="http://schemas.microsoft.com/office/drawing/2014/main" id="{C55BF6AD-40AD-495D-85D5-AC174939E2A8}"/>
              </a:ext>
            </a:extLst>
          </p:cNvPr>
          <p:cNvPicPr>
            <a:picLocks noChangeAspect="1"/>
          </p:cNvPicPr>
          <p:nvPr/>
        </p:nvPicPr>
        <p:blipFill>
          <a:blip r:embed="rId2"/>
          <a:stretch>
            <a:fillRect/>
          </a:stretch>
        </p:blipFill>
        <p:spPr>
          <a:xfrm>
            <a:off x="274320" y="1093828"/>
            <a:ext cx="6963747" cy="2248214"/>
          </a:xfrm>
          <a:prstGeom prst="rect">
            <a:avLst/>
          </a:prstGeom>
        </p:spPr>
      </p:pic>
      <p:pic>
        <p:nvPicPr>
          <p:cNvPr id="2" name="그림 1">
            <a:extLst>
              <a:ext uri="{FF2B5EF4-FFF2-40B4-BE49-F238E27FC236}">
                <a16:creationId xmlns:a16="http://schemas.microsoft.com/office/drawing/2014/main" id="{AB8B98FA-74D3-4BC1-9996-891D02CF4688}"/>
              </a:ext>
            </a:extLst>
          </p:cNvPr>
          <p:cNvPicPr>
            <a:picLocks noChangeAspect="1"/>
          </p:cNvPicPr>
          <p:nvPr/>
        </p:nvPicPr>
        <p:blipFill>
          <a:blip r:embed="rId3"/>
          <a:stretch>
            <a:fillRect/>
          </a:stretch>
        </p:blipFill>
        <p:spPr>
          <a:xfrm>
            <a:off x="274320" y="3613558"/>
            <a:ext cx="4239217" cy="2267266"/>
          </a:xfrm>
          <a:prstGeom prst="rect">
            <a:avLst/>
          </a:prstGeom>
        </p:spPr>
      </p:pic>
    </p:spTree>
    <p:extLst>
      <p:ext uri="{BB962C8B-B14F-4D97-AF65-F5344CB8AC3E}">
        <p14:creationId xmlns:p14="http://schemas.microsoft.com/office/powerpoint/2010/main" val="384572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직선 연결선 13"/>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2085" y="91178"/>
            <a:ext cx="7360922" cy="400110"/>
          </a:xfrm>
          <a:prstGeom prst="rect">
            <a:avLst/>
          </a:prstGeom>
          <a:noFill/>
        </p:spPr>
        <p:txBody>
          <a:bodyPr wrap="square" rtlCol="0">
            <a:spAutoFit/>
          </a:bodyPr>
          <a:lstStyle/>
          <a:p>
            <a:r>
              <a:rPr lang="en-US" altLang="ko-KR" sz="2000" b="1">
                <a:latin typeface="+mj-ea"/>
                <a:ea typeface="+mj-ea"/>
              </a:rPr>
              <a:t>Segmentation </a:t>
            </a:r>
            <a:r>
              <a:rPr lang="ko-KR" altLang="en-US" sz="2000" b="1">
                <a:latin typeface="+mj-ea"/>
                <a:ea typeface="+mj-ea"/>
              </a:rPr>
              <a:t>실험결과 </a:t>
            </a:r>
            <a:r>
              <a:rPr lang="en-US" altLang="ko-KR" sz="2000" b="1">
                <a:latin typeface="+mj-ea"/>
                <a:ea typeface="+mj-ea"/>
              </a:rPr>
              <a:t>- </a:t>
            </a:r>
            <a:r>
              <a:rPr lang="ko-KR" altLang="en-US" sz="2000" b="1">
                <a:latin typeface="+mj-ea"/>
                <a:ea typeface="+mj-ea"/>
              </a:rPr>
              <a:t>정성평가</a:t>
            </a:r>
            <a:endParaRPr lang="ko-KR" altLang="en-US" sz="2000" b="1" dirty="0">
              <a:latin typeface="+mj-ea"/>
              <a:ea typeface="+mj-ea"/>
            </a:endParaRPr>
          </a:p>
        </p:txBody>
      </p:sp>
      <p:sp>
        <p:nvSpPr>
          <p:cNvPr id="9" name="직사각형 8">
            <a:extLst>
              <a:ext uri="{FF2B5EF4-FFF2-40B4-BE49-F238E27FC236}">
                <a16:creationId xmlns:a16="http://schemas.microsoft.com/office/drawing/2014/main" id="{2AF92ACC-A95B-405C-82AA-6213E2B5E0EC}"/>
              </a:ext>
            </a:extLst>
          </p:cNvPr>
          <p:cNvSpPr/>
          <p:nvPr/>
        </p:nvSpPr>
        <p:spPr>
          <a:xfrm rot="16200000">
            <a:off x="-612032" y="2558866"/>
            <a:ext cx="1560042" cy="246221"/>
          </a:xfrm>
          <a:prstGeom prst="rect">
            <a:avLst/>
          </a:prstGeom>
        </p:spPr>
        <p:txBody>
          <a:bodyPr wrap="none">
            <a:spAutoFit/>
          </a:bodyPr>
          <a:lstStyle/>
          <a:p>
            <a:r>
              <a:rPr lang="ko-KR" altLang="en-US" sz="1000" dirty="0"/>
              <a:t>2021S 0139816030101-10</a:t>
            </a:r>
          </a:p>
        </p:txBody>
      </p:sp>
      <p:pic>
        <p:nvPicPr>
          <p:cNvPr id="27" name="그림 26">
            <a:extLst>
              <a:ext uri="{FF2B5EF4-FFF2-40B4-BE49-F238E27FC236}">
                <a16:creationId xmlns:a16="http://schemas.microsoft.com/office/drawing/2014/main" id="{B8ADBDEA-7937-4587-A06F-A545EA847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 y="624567"/>
            <a:ext cx="5625042" cy="4114818"/>
          </a:xfrm>
          <a:prstGeom prst="rect">
            <a:avLst/>
          </a:prstGeom>
        </p:spPr>
      </p:pic>
      <p:pic>
        <p:nvPicPr>
          <p:cNvPr id="3" name="그림 2">
            <a:extLst>
              <a:ext uri="{FF2B5EF4-FFF2-40B4-BE49-F238E27FC236}">
                <a16:creationId xmlns:a16="http://schemas.microsoft.com/office/drawing/2014/main" id="{0BB08336-01AF-453F-BFC8-932878794D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6558" y="624567"/>
            <a:ext cx="2772785" cy="2028341"/>
          </a:xfrm>
          <a:prstGeom prst="rect">
            <a:avLst/>
          </a:prstGeom>
        </p:spPr>
      </p:pic>
      <p:sp>
        <p:nvSpPr>
          <p:cNvPr id="4" name="TextBox 3">
            <a:extLst>
              <a:ext uri="{FF2B5EF4-FFF2-40B4-BE49-F238E27FC236}">
                <a16:creationId xmlns:a16="http://schemas.microsoft.com/office/drawing/2014/main" id="{8A0B71A4-6589-4F2C-8D93-AF7F4BACEB2B}"/>
              </a:ext>
            </a:extLst>
          </p:cNvPr>
          <p:cNvSpPr txBox="1"/>
          <p:nvPr/>
        </p:nvSpPr>
        <p:spPr>
          <a:xfrm>
            <a:off x="6039512" y="2396192"/>
            <a:ext cx="1006679" cy="276999"/>
          </a:xfrm>
          <a:prstGeom prst="rect">
            <a:avLst/>
          </a:prstGeom>
          <a:noFill/>
        </p:spPr>
        <p:txBody>
          <a:bodyPr wrap="square" rtlCol="0">
            <a:spAutoFit/>
          </a:bodyPr>
          <a:lstStyle/>
          <a:p>
            <a:r>
              <a:rPr lang="en-US" altLang="ko-KR" sz="1200" b="1" dirty="0">
                <a:solidFill>
                  <a:schemeClr val="bg1"/>
                </a:solidFill>
              </a:rPr>
              <a:t>M</a:t>
            </a:r>
            <a:endParaRPr lang="ko-KR" altLang="en-US" sz="1200" b="1" dirty="0">
              <a:solidFill>
                <a:schemeClr val="bg1"/>
              </a:solidFill>
            </a:endParaRPr>
          </a:p>
        </p:txBody>
      </p:sp>
      <p:pic>
        <p:nvPicPr>
          <p:cNvPr id="7" name="그림 6">
            <a:extLst>
              <a:ext uri="{FF2B5EF4-FFF2-40B4-BE49-F238E27FC236}">
                <a16:creationId xmlns:a16="http://schemas.microsoft.com/office/drawing/2014/main" id="{3C3EBAB0-ACDB-4323-8BC2-8814E380C4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6558" y="2711044"/>
            <a:ext cx="2772786" cy="2028341"/>
          </a:xfrm>
          <a:prstGeom prst="rect">
            <a:avLst/>
          </a:prstGeom>
        </p:spPr>
      </p:pic>
      <p:sp>
        <p:nvSpPr>
          <p:cNvPr id="23" name="TextBox 22">
            <a:extLst>
              <a:ext uri="{FF2B5EF4-FFF2-40B4-BE49-F238E27FC236}">
                <a16:creationId xmlns:a16="http://schemas.microsoft.com/office/drawing/2014/main" id="{28C8EDA0-A15B-429F-9CDC-D1EEEBAB36C8}"/>
              </a:ext>
            </a:extLst>
          </p:cNvPr>
          <p:cNvSpPr txBox="1"/>
          <p:nvPr/>
        </p:nvSpPr>
        <p:spPr>
          <a:xfrm>
            <a:off x="6042445" y="4482669"/>
            <a:ext cx="1006679" cy="276999"/>
          </a:xfrm>
          <a:prstGeom prst="rect">
            <a:avLst/>
          </a:prstGeom>
          <a:noFill/>
        </p:spPr>
        <p:txBody>
          <a:bodyPr wrap="square" rtlCol="0">
            <a:spAutoFit/>
          </a:bodyPr>
          <a:lstStyle/>
          <a:p>
            <a:r>
              <a:rPr lang="en-US" altLang="ko-KR" sz="1200" b="1" dirty="0">
                <a:solidFill>
                  <a:schemeClr val="bg1"/>
                </a:solidFill>
              </a:rPr>
              <a:t>NM</a:t>
            </a:r>
            <a:r>
              <a:rPr lang="ko-KR" altLang="en-US" sz="1200" b="1" dirty="0">
                <a:solidFill>
                  <a:schemeClr val="bg1"/>
                </a:solidFill>
              </a:rPr>
              <a:t> </a:t>
            </a:r>
          </a:p>
        </p:txBody>
      </p:sp>
      <p:pic>
        <p:nvPicPr>
          <p:cNvPr id="10" name="그림 9">
            <a:extLst>
              <a:ext uri="{FF2B5EF4-FFF2-40B4-BE49-F238E27FC236}">
                <a16:creationId xmlns:a16="http://schemas.microsoft.com/office/drawing/2014/main" id="{16318789-1E55-48A0-8125-768412C70D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2445" y="4779952"/>
            <a:ext cx="2772783" cy="2028339"/>
          </a:xfrm>
          <a:prstGeom prst="rect">
            <a:avLst/>
          </a:prstGeom>
        </p:spPr>
      </p:pic>
      <p:sp>
        <p:nvSpPr>
          <p:cNvPr id="25" name="TextBox 24">
            <a:extLst>
              <a:ext uri="{FF2B5EF4-FFF2-40B4-BE49-F238E27FC236}">
                <a16:creationId xmlns:a16="http://schemas.microsoft.com/office/drawing/2014/main" id="{52B0E8F6-98A2-4DB0-9622-CAC6E7323CB8}"/>
              </a:ext>
            </a:extLst>
          </p:cNvPr>
          <p:cNvSpPr txBox="1"/>
          <p:nvPr/>
        </p:nvSpPr>
        <p:spPr>
          <a:xfrm>
            <a:off x="5978832" y="6543414"/>
            <a:ext cx="1361834" cy="276999"/>
          </a:xfrm>
          <a:prstGeom prst="rect">
            <a:avLst/>
          </a:prstGeom>
          <a:noFill/>
        </p:spPr>
        <p:txBody>
          <a:bodyPr wrap="square" rtlCol="0">
            <a:spAutoFit/>
          </a:bodyPr>
          <a:lstStyle/>
          <a:p>
            <a:r>
              <a:rPr lang="en-US" altLang="ko-KR" sz="1200" b="1" dirty="0" err="1">
                <a:solidFill>
                  <a:schemeClr val="bg1"/>
                </a:solidFill>
              </a:rPr>
              <a:t>NM_CutMix</a:t>
            </a:r>
            <a:endParaRPr lang="ko-KR" altLang="en-US" sz="1200" b="1" dirty="0">
              <a:solidFill>
                <a:schemeClr val="bg1"/>
              </a:solidFill>
            </a:endParaRPr>
          </a:p>
        </p:txBody>
      </p:sp>
      <p:pic>
        <p:nvPicPr>
          <p:cNvPr id="13" name="그림 12">
            <a:extLst>
              <a:ext uri="{FF2B5EF4-FFF2-40B4-BE49-F238E27FC236}">
                <a16:creationId xmlns:a16="http://schemas.microsoft.com/office/drawing/2014/main" id="{4FC27742-5655-4303-8992-F1126C24DB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18" y="4776336"/>
            <a:ext cx="2772785" cy="2028340"/>
          </a:xfrm>
          <a:prstGeom prst="rect">
            <a:avLst/>
          </a:prstGeom>
        </p:spPr>
      </p:pic>
      <p:pic>
        <p:nvPicPr>
          <p:cNvPr id="29" name="그림 28">
            <a:extLst>
              <a:ext uri="{FF2B5EF4-FFF2-40B4-BE49-F238E27FC236}">
                <a16:creationId xmlns:a16="http://schemas.microsoft.com/office/drawing/2014/main" id="{4271D1A1-1FF4-4A77-8668-3CCF257D64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6576" y="4781939"/>
            <a:ext cx="2772783" cy="2028340"/>
          </a:xfrm>
          <a:prstGeom prst="rect">
            <a:avLst/>
          </a:prstGeom>
        </p:spPr>
      </p:pic>
      <p:sp>
        <p:nvSpPr>
          <p:cNvPr id="30" name="TextBox 29">
            <a:extLst>
              <a:ext uri="{FF2B5EF4-FFF2-40B4-BE49-F238E27FC236}">
                <a16:creationId xmlns:a16="http://schemas.microsoft.com/office/drawing/2014/main" id="{55AE264E-51DD-4FD5-B3D1-C04320C0AF75}"/>
              </a:ext>
            </a:extLst>
          </p:cNvPr>
          <p:cNvSpPr txBox="1"/>
          <p:nvPr/>
        </p:nvSpPr>
        <p:spPr>
          <a:xfrm>
            <a:off x="266138" y="6534526"/>
            <a:ext cx="1361834" cy="276999"/>
          </a:xfrm>
          <a:prstGeom prst="rect">
            <a:avLst/>
          </a:prstGeom>
          <a:noFill/>
        </p:spPr>
        <p:txBody>
          <a:bodyPr wrap="square" rtlCol="0">
            <a:spAutoFit/>
          </a:bodyPr>
          <a:lstStyle/>
          <a:p>
            <a:r>
              <a:rPr lang="en-US" altLang="ko-KR" sz="1200" b="1" dirty="0" err="1">
                <a:solidFill>
                  <a:schemeClr val="bg1"/>
                </a:solidFill>
              </a:rPr>
              <a:t>NM_SegMix</a:t>
            </a:r>
            <a:endParaRPr lang="ko-KR" altLang="en-US" sz="1200" b="1" dirty="0">
              <a:solidFill>
                <a:schemeClr val="bg1"/>
              </a:solidFill>
            </a:endParaRPr>
          </a:p>
        </p:txBody>
      </p:sp>
      <p:sp>
        <p:nvSpPr>
          <p:cNvPr id="31" name="TextBox 30">
            <a:extLst>
              <a:ext uri="{FF2B5EF4-FFF2-40B4-BE49-F238E27FC236}">
                <a16:creationId xmlns:a16="http://schemas.microsoft.com/office/drawing/2014/main" id="{EBEC14AC-01EB-4C8D-9F31-53C82316626B}"/>
              </a:ext>
            </a:extLst>
          </p:cNvPr>
          <p:cNvSpPr txBox="1"/>
          <p:nvPr/>
        </p:nvSpPr>
        <p:spPr>
          <a:xfrm>
            <a:off x="3086838" y="6543414"/>
            <a:ext cx="1508565" cy="276999"/>
          </a:xfrm>
          <a:prstGeom prst="rect">
            <a:avLst/>
          </a:prstGeom>
          <a:noFill/>
        </p:spPr>
        <p:txBody>
          <a:bodyPr wrap="square" rtlCol="0">
            <a:spAutoFit/>
          </a:bodyPr>
          <a:lstStyle/>
          <a:p>
            <a:r>
              <a:rPr lang="en-US" altLang="ko-KR" sz="1200" b="1" dirty="0" err="1">
                <a:solidFill>
                  <a:schemeClr val="bg1"/>
                </a:solidFill>
              </a:rPr>
              <a:t>NM_CutMix_Resol</a:t>
            </a:r>
            <a:endParaRPr lang="ko-KR" altLang="en-US" sz="1200" b="1" dirty="0">
              <a:solidFill>
                <a:schemeClr val="bg1"/>
              </a:solidFill>
            </a:endParaRPr>
          </a:p>
        </p:txBody>
      </p:sp>
      <p:pic>
        <p:nvPicPr>
          <p:cNvPr id="33" name="그림 32">
            <a:extLst>
              <a:ext uri="{FF2B5EF4-FFF2-40B4-BE49-F238E27FC236}">
                <a16:creationId xmlns:a16="http://schemas.microsoft.com/office/drawing/2014/main" id="{F1FAA05D-3FF2-41DD-A4D4-7A7B60C493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47305" y="634576"/>
            <a:ext cx="2759103" cy="2018332"/>
          </a:xfrm>
          <a:prstGeom prst="rect">
            <a:avLst/>
          </a:prstGeom>
        </p:spPr>
      </p:pic>
      <p:sp>
        <p:nvSpPr>
          <p:cNvPr id="34" name="TextBox 33">
            <a:extLst>
              <a:ext uri="{FF2B5EF4-FFF2-40B4-BE49-F238E27FC236}">
                <a16:creationId xmlns:a16="http://schemas.microsoft.com/office/drawing/2014/main" id="{72584CA5-6D3B-4B43-A330-6EF94FD8DC6B}"/>
              </a:ext>
            </a:extLst>
          </p:cNvPr>
          <p:cNvSpPr txBox="1"/>
          <p:nvPr/>
        </p:nvSpPr>
        <p:spPr>
          <a:xfrm>
            <a:off x="3126576" y="2375909"/>
            <a:ext cx="1006679" cy="276999"/>
          </a:xfrm>
          <a:prstGeom prst="rect">
            <a:avLst/>
          </a:prstGeom>
          <a:noFill/>
        </p:spPr>
        <p:txBody>
          <a:bodyPr wrap="square" rtlCol="0">
            <a:spAutoFit/>
          </a:bodyPr>
          <a:lstStyle/>
          <a:p>
            <a:r>
              <a:rPr lang="en-US" altLang="ko-KR" sz="1200" b="1" dirty="0">
                <a:solidFill>
                  <a:schemeClr val="bg1"/>
                </a:solidFill>
              </a:rPr>
              <a:t>GT</a:t>
            </a:r>
            <a:r>
              <a:rPr lang="ko-KR" altLang="en-US" sz="1200" b="1" dirty="0">
                <a:solidFill>
                  <a:schemeClr val="bg1"/>
                </a:solidFill>
              </a:rPr>
              <a:t> </a:t>
            </a:r>
          </a:p>
        </p:txBody>
      </p:sp>
      <p:pic>
        <p:nvPicPr>
          <p:cNvPr id="5" name="그림 4">
            <a:extLst>
              <a:ext uri="{FF2B5EF4-FFF2-40B4-BE49-F238E27FC236}">
                <a16:creationId xmlns:a16="http://schemas.microsoft.com/office/drawing/2014/main" id="{58E463CC-FCE4-4995-B430-8D5279485FF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6575" y="2703254"/>
            <a:ext cx="2772783" cy="2028339"/>
          </a:xfrm>
          <a:prstGeom prst="rect">
            <a:avLst/>
          </a:prstGeom>
        </p:spPr>
      </p:pic>
      <p:sp>
        <p:nvSpPr>
          <p:cNvPr id="20" name="TextBox 19">
            <a:extLst>
              <a:ext uri="{FF2B5EF4-FFF2-40B4-BE49-F238E27FC236}">
                <a16:creationId xmlns:a16="http://schemas.microsoft.com/office/drawing/2014/main" id="{CE22A680-150E-4077-8A5E-36E4F4AA9972}"/>
              </a:ext>
            </a:extLst>
          </p:cNvPr>
          <p:cNvSpPr txBox="1"/>
          <p:nvPr/>
        </p:nvSpPr>
        <p:spPr>
          <a:xfrm>
            <a:off x="3126576" y="4455929"/>
            <a:ext cx="1006679" cy="276999"/>
          </a:xfrm>
          <a:prstGeom prst="rect">
            <a:avLst/>
          </a:prstGeom>
          <a:noFill/>
        </p:spPr>
        <p:txBody>
          <a:bodyPr wrap="square" rtlCol="0">
            <a:spAutoFit/>
          </a:bodyPr>
          <a:lstStyle/>
          <a:p>
            <a:r>
              <a:rPr lang="en-US" altLang="ko-KR" sz="1200" b="1" dirty="0" err="1">
                <a:solidFill>
                  <a:schemeClr val="bg1"/>
                </a:solidFill>
              </a:rPr>
              <a:t>M_Resol</a:t>
            </a:r>
            <a:r>
              <a:rPr lang="ko-KR" altLang="en-US" sz="1200" b="1" dirty="0">
                <a:solidFill>
                  <a:schemeClr val="bg1"/>
                </a:solidFill>
              </a:rPr>
              <a:t> </a:t>
            </a:r>
          </a:p>
        </p:txBody>
      </p:sp>
    </p:spTree>
    <p:extLst>
      <p:ext uri="{BB962C8B-B14F-4D97-AF65-F5344CB8AC3E}">
        <p14:creationId xmlns:p14="http://schemas.microsoft.com/office/powerpoint/2010/main" val="2354311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a:extLst>
              <a:ext uri="{FF2B5EF4-FFF2-40B4-BE49-F238E27FC236}">
                <a16:creationId xmlns:a16="http://schemas.microsoft.com/office/drawing/2014/main" id="{20026D70-6058-4EA3-BF82-54905C4C61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899" y="4779102"/>
            <a:ext cx="2717255" cy="1987720"/>
          </a:xfrm>
          <a:prstGeom prst="rect">
            <a:avLst/>
          </a:prstGeom>
        </p:spPr>
      </p:pic>
      <p:pic>
        <p:nvPicPr>
          <p:cNvPr id="24" name="그림 23">
            <a:extLst>
              <a:ext uri="{FF2B5EF4-FFF2-40B4-BE49-F238E27FC236}">
                <a16:creationId xmlns:a16="http://schemas.microsoft.com/office/drawing/2014/main" id="{7B05695E-07A3-4735-8D02-F221C510A7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9512" y="621731"/>
            <a:ext cx="2759088" cy="2018321"/>
          </a:xfrm>
          <a:prstGeom prst="rect">
            <a:avLst/>
          </a:prstGeom>
        </p:spPr>
      </p:pic>
      <p:pic>
        <p:nvPicPr>
          <p:cNvPr id="15" name="그림 14">
            <a:extLst>
              <a:ext uri="{FF2B5EF4-FFF2-40B4-BE49-F238E27FC236}">
                <a16:creationId xmlns:a16="http://schemas.microsoft.com/office/drawing/2014/main" id="{037F31DF-39F4-4682-A855-C3BEA3A77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8311" y="2692625"/>
            <a:ext cx="2759088" cy="2018321"/>
          </a:xfrm>
          <a:prstGeom prst="rect">
            <a:avLst/>
          </a:prstGeom>
        </p:spPr>
      </p:pic>
      <p:pic>
        <p:nvPicPr>
          <p:cNvPr id="11" name="그림 10">
            <a:extLst>
              <a:ext uri="{FF2B5EF4-FFF2-40B4-BE49-F238E27FC236}">
                <a16:creationId xmlns:a16="http://schemas.microsoft.com/office/drawing/2014/main" id="{0111276C-073A-437D-89A1-46E49237FF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9512" y="4779102"/>
            <a:ext cx="2772782" cy="2028338"/>
          </a:xfrm>
          <a:prstGeom prst="rect">
            <a:avLst/>
          </a:prstGeom>
        </p:spPr>
      </p:pic>
      <p:pic>
        <p:nvPicPr>
          <p:cNvPr id="7" name="그림 6">
            <a:extLst>
              <a:ext uri="{FF2B5EF4-FFF2-40B4-BE49-F238E27FC236}">
                <a16:creationId xmlns:a16="http://schemas.microsoft.com/office/drawing/2014/main" id="{CB22AED1-011E-4CA5-B848-07FABACA49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3423" y="4779102"/>
            <a:ext cx="2759088" cy="2018321"/>
          </a:xfrm>
          <a:prstGeom prst="rect">
            <a:avLst/>
          </a:prstGeom>
        </p:spPr>
      </p:pic>
      <p:pic>
        <p:nvPicPr>
          <p:cNvPr id="21" name="그림 20">
            <a:extLst>
              <a:ext uri="{FF2B5EF4-FFF2-40B4-BE49-F238E27FC236}">
                <a16:creationId xmlns:a16="http://schemas.microsoft.com/office/drawing/2014/main" id="{EA9BFF5D-49AF-4E28-833A-4A6CF0D48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899" y="621731"/>
            <a:ext cx="5592612" cy="4091095"/>
          </a:xfrm>
          <a:prstGeom prst="rect">
            <a:avLst/>
          </a:prstGeom>
        </p:spPr>
      </p:pic>
      <p:cxnSp>
        <p:nvCxnSpPr>
          <p:cNvPr id="14" name="직선 연결선 13"/>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2085" y="91178"/>
            <a:ext cx="7360922" cy="400110"/>
          </a:xfrm>
          <a:prstGeom prst="rect">
            <a:avLst/>
          </a:prstGeom>
          <a:noFill/>
        </p:spPr>
        <p:txBody>
          <a:bodyPr wrap="square" rtlCol="0">
            <a:spAutoFit/>
          </a:bodyPr>
          <a:lstStyle/>
          <a:p>
            <a:r>
              <a:rPr lang="en-US" altLang="ko-KR" sz="2000" b="1">
                <a:latin typeface="+mj-ea"/>
                <a:ea typeface="+mj-ea"/>
              </a:rPr>
              <a:t>Segmentation </a:t>
            </a:r>
            <a:r>
              <a:rPr lang="ko-KR" altLang="en-US" sz="2000" b="1">
                <a:latin typeface="+mj-ea"/>
                <a:ea typeface="+mj-ea"/>
              </a:rPr>
              <a:t>실험결과 </a:t>
            </a:r>
            <a:r>
              <a:rPr lang="en-US" altLang="ko-KR" sz="2000" b="1">
                <a:latin typeface="+mj-ea"/>
                <a:ea typeface="+mj-ea"/>
              </a:rPr>
              <a:t>- </a:t>
            </a:r>
            <a:r>
              <a:rPr lang="ko-KR" altLang="en-US" sz="2000" b="1">
                <a:latin typeface="+mj-ea"/>
                <a:ea typeface="+mj-ea"/>
              </a:rPr>
              <a:t>정성평가</a:t>
            </a:r>
            <a:endParaRPr lang="ko-KR" altLang="en-US" sz="2000" b="1" dirty="0">
              <a:latin typeface="+mj-ea"/>
              <a:ea typeface="+mj-ea"/>
            </a:endParaRPr>
          </a:p>
        </p:txBody>
      </p:sp>
      <p:sp>
        <p:nvSpPr>
          <p:cNvPr id="9" name="직사각형 8">
            <a:extLst>
              <a:ext uri="{FF2B5EF4-FFF2-40B4-BE49-F238E27FC236}">
                <a16:creationId xmlns:a16="http://schemas.microsoft.com/office/drawing/2014/main" id="{2AF92ACC-A95B-405C-82AA-6213E2B5E0EC}"/>
              </a:ext>
            </a:extLst>
          </p:cNvPr>
          <p:cNvSpPr/>
          <p:nvPr/>
        </p:nvSpPr>
        <p:spPr>
          <a:xfrm rot="16200000">
            <a:off x="-644894" y="2558866"/>
            <a:ext cx="1625766" cy="246221"/>
          </a:xfrm>
          <a:prstGeom prst="rect">
            <a:avLst/>
          </a:prstGeom>
        </p:spPr>
        <p:txBody>
          <a:bodyPr wrap="none">
            <a:spAutoFit/>
          </a:bodyPr>
          <a:lstStyle/>
          <a:p>
            <a:r>
              <a:rPr lang="ko-KR" altLang="en-US" sz="1000" dirty="0"/>
              <a:t>2021S 0140799120101-554</a:t>
            </a:r>
          </a:p>
        </p:txBody>
      </p:sp>
      <p:sp>
        <p:nvSpPr>
          <p:cNvPr id="4" name="TextBox 3">
            <a:extLst>
              <a:ext uri="{FF2B5EF4-FFF2-40B4-BE49-F238E27FC236}">
                <a16:creationId xmlns:a16="http://schemas.microsoft.com/office/drawing/2014/main" id="{8A0B71A4-6589-4F2C-8D93-AF7F4BACEB2B}"/>
              </a:ext>
            </a:extLst>
          </p:cNvPr>
          <p:cNvSpPr txBox="1"/>
          <p:nvPr/>
        </p:nvSpPr>
        <p:spPr>
          <a:xfrm>
            <a:off x="6039512" y="2396192"/>
            <a:ext cx="1006679" cy="276999"/>
          </a:xfrm>
          <a:prstGeom prst="rect">
            <a:avLst/>
          </a:prstGeom>
          <a:noFill/>
        </p:spPr>
        <p:txBody>
          <a:bodyPr wrap="square" rtlCol="0">
            <a:spAutoFit/>
          </a:bodyPr>
          <a:lstStyle/>
          <a:p>
            <a:r>
              <a:rPr lang="en-US" altLang="ko-KR" sz="1200" b="1" dirty="0">
                <a:solidFill>
                  <a:schemeClr val="bg1"/>
                </a:solidFill>
              </a:rPr>
              <a:t>M</a:t>
            </a:r>
            <a:endParaRPr lang="ko-KR" altLang="en-US" sz="1200" b="1" dirty="0">
              <a:solidFill>
                <a:schemeClr val="bg1"/>
              </a:solidFill>
            </a:endParaRPr>
          </a:p>
        </p:txBody>
      </p:sp>
      <p:sp>
        <p:nvSpPr>
          <p:cNvPr id="23" name="TextBox 22">
            <a:extLst>
              <a:ext uri="{FF2B5EF4-FFF2-40B4-BE49-F238E27FC236}">
                <a16:creationId xmlns:a16="http://schemas.microsoft.com/office/drawing/2014/main" id="{28C8EDA0-A15B-429F-9CDC-D1EEEBAB36C8}"/>
              </a:ext>
            </a:extLst>
          </p:cNvPr>
          <p:cNvSpPr txBox="1"/>
          <p:nvPr/>
        </p:nvSpPr>
        <p:spPr>
          <a:xfrm>
            <a:off x="6032173" y="4482669"/>
            <a:ext cx="1006679" cy="276999"/>
          </a:xfrm>
          <a:prstGeom prst="rect">
            <a:avLst/>
          </a:prstGeom>
          <a:noFill/>
        </p:spPr>
        <p:txBody>
          <a:bodyPr wrap="square" rtlCol="0">
            <a:spAutoFit/>
          </a:bodyPr>
          <a:lstStyle/>
          <a:p>
            <a:r>
              <a:rPr lang="en-US" altLang="ko-KR" sz="1200" b="1" dirty="0">
                <a:solidFill>
                  <a:schemeClr val="bg1"/>
                </a:solidFill>
              </a:rPr>
              <a:t>NM</a:t>
            </a:r>
            <a:r>
              <a:rPr lang="ko-KR" altLang="en-US" sz="1200" b="1" dirty="0">
                <a:solidFill>
                  <a:schemeClr val="bg1"/>
                </a:solidFill>
              </a:rPr>
              <a:t> </a:t>
            </a:r>
          </a:p>
        </p:txBody>
      </p:sp>
      <p:sp>
        <p:nvSpPr>
          <p:cNvPr id="25" name="TextBox 24">
            <a:extLst>
              <a:ext uri="{FF2B5EF4-FFF2-40B4-BE49-F238E27FC236}">
                <a16:creationId xmlns:a16="http://schemas.microsoft.com/office/drawing/2014/main" id="{52B0E8F6-98A2-4DB0-9622-CAC6E7323CB8}"/>
              </a:ext>
            </a:extLst>
          </p:cNvPr>
          <p:cNvSpPr txBox="1"/>
          <p:nvPr/>
        </p:nvSpPr>
        <p:spPr>
          <a:xfrm>
            <a:off x="6048311" y="6530441"/>
            <a:ext cx="1361834" cy="276999"/>
          </a:xfrm>
          <a:prstGeom prst="rect">
            <a:avLst/>
          </a:prstGeom>
          <a:noFill/>
        </p:spPr>
        <p:txBody>
          <a:bodyPr wrap="square" rtlCol="0">
            <a:spAutoFit/>
          </a:bodyPr>
          <a:lstStyle/>
          <a:p>
            <a:r>
              <a:rPr lang="en-US" altLang="ko-KR" sz="1200" b="1" dirty="0" err="1">
                <a:solidFill>
                  <a:schemeClr val="bg1"/>
                </a:solidFill>
              </a:rPr>
              <a:t>NM_CutMix</a:t>
            </a:r>
            <a:endParaRPr lang="ko-KR" altLang="en-US" sz="1200" b="1" dirty="0">
              <a:solidFill>
                <a:schemeClr val="bg1"/>
              </a:solidFill>
            </a:endParaRPr>
          </a:p>
        </p:txBody>
      </p:sp>
      <p:sp>
        <p:nvSpPr>
          <p:cNvPr id="31" name="TextBox 30">
            <a:extLst>
              <a:ext uri="{FF2B5EF4-FFF2-40B4-BE49-F238E27FC236}">
                <a16:creationId xmlns:a16="http://schemas.microsoft.com/office/drawing/2014/main" id="{EBEC14AC-01EB-4C8D-9F31-53C82316626B}"/>
              </a:ext>
            </a:extLst>
          </p:cNvPr>
          <p:cNvSpPr txBox="1"/>
          <p:nvPr/>
        </p:nvSpPr>
        <p:spPr>
          <a:xfrm>
            <a:off x="3111828" y="6543414"/>
            <a:ext cx="1508565" cy="276999"/>
          </a:xfrm>
          <a:prstGeom prst="rect">
            <a:avLst/>
          </a:prstGeom>
          <a:noFill/>
        </p:spPr>
        <p:txBody>
          <a:bodyPr wrap="square" rtlCol="0">
            <a:spAutoFit/>
          </a:bodyPr>
          <a:lstStyle/>
          <a:p>
            <a:r>
              <a:rPr lang="en-US" altLang="ko-KR" sz="1200" b="1" dirty="0" err="1">
                <a:solidFill>
                  <a:schemeClr val="bg1"/>
                </a:solidFill>
              </a:rPr>
              <a:t>NM_CutMix_Resol</a:t>
            </a:r>
            <a:endParaRPr lang="ko-KR" altLang="en-US" sz="1200" b="1" dirty="0">
              <a:solidFill>
                <a:schemeClr val="bg1"/>
              </a:solidFill>
            </a:endParaRPr>
          </a:p>
        </p:txBody>
      </p:sp>
      <p:sp>
        <p:nvSpPr>
          <p:cNvPr id="30" name="TextBox 29">
            <a:extLst>
              <a:ext uri="{FF2B5EF4-FFF2-40B4-BE49-F238E27FC236}">
                <a16:creationId xmlns:a16="http://schemas.microsoft.com/office/drawing/2014/main" id="{55AE264E-51DD-4FD5-B3D1-C04320C0AF75}"/>
              </a:ext>
            </a:extLst>
          </p:cNvPr>
          <p:cNvSpPr txBox="1"/>
          <p:nvPr/>
        </p:nvSpPr>
        <p:spPr>
          <a:xfrm>
            <a:off x="222085" y="6530441"/>
            <a:ext cx="1361834" cy="276999"/>
          </a:xfrm>
          <a:prstGeom prst="rect">
            <a:avLst/>
          </a:prstGeom>
          <a:noFill/>
        </p:spPr>
        <p:txBody>
          <a:bodyPr wrap="square" rtlCol="0">
            <a:spAutoFit/>
          </a:bodyPr>
          <a:lstStyle/>
          <a:p>
            <a:r>
              <a:rPr lang="en-US" altLang="ko-KR" sz="1200" b="1" dirty="0" err="1">
                <a:solidFill>
                  <a:schemeClr val="bg1"/>
                </a:solidFill>
              </a:rPr>
              <a:t>NM_SegMix</a:t>
            </a:r>
            <a:endParaRPr lang="ko-KR" altLang="en-US" sz="1200" b="1" dirty="0">
              <a:solidFill>
                <a:schemeClr val="bg1"/>
              </a:solidFill>
            </a:endParaRPr>
          </a:p>
        </p:txBody>
      </p:sp>
      <p:pic>
        <p:nvPicPr>
          <p:cNvPr id="3" name="그림 2">
            <a:extLst>
              <a:ext uri="{FF2B5EF4-FFF2-40B4-BE49-F238E27FC236}">
                <a16:creationId xmlns:a16="http://schemas.microsoft.com/office/drawing/2014/main" id="{E231E998-45D6-4554-B001-7648C6D9DB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7238" y="2694505"/>
            <a:ext cx="2759088" cy="2018321"/>
          </a:xfrm>
          <a:prstGeom prst="rect">
            <a:avLst/>
          </a:prstGeom>
        </p:spPr>
      </p:pic>
      <p:sp>
        <p:nvSpPr>
          <p:cNvPr id="19" name="TextBox 18">
            <a:extLst>
              <a:ext uri="{FF2B5EF4-FFF2-40B4-BE49-F238E27FC236}">
                <a16:creationId xmlns:a16="http://schemas.microsoft.com/office/drawing/2014/main" id="{3EB1BB0A-7798-4FE0-AEEB-79033C897411}"/>
              </a:ext>
            </a:extLst>
          </p:cNvPr>
          <p:cNvSpPr txBox="1"/>
          <p:nvPr/>
        </p:nvSpPr>
        <p:spPr>
          <a:xfrm>
            <a:off x="291100" y="4433947"/>
            <a:ext cx="1361834" cy="276999"/>
          </a:xfrm>
          <a:prstGeom prst="rect">
            <a:avLst/>
          </a:prstGeom>
          <a:noFill/>
        </p:spPr>
        <p:txBody>
          <a:bodyPr wrap="square" rtlCol="0">
            <a:spAutoFit/>
          </a:bodyPr>
          <a:lstStyle/>
          <a:p>
            <a:r>
              <a:rPr lang="en-US" altLang="ko-KR" sz="1200" b="1">
                <a:solidFill>
                  <a:schemeClr val="bg1"/>
                </a:solidFill>
              </a:rPr>
              <a:t>GT</a:t>
            </a:r>
            <a:endParaRPr lang="ko-KR" altLang="en-US" sz="1200" b="1" dirty="0">
              <a:solidFill>
                <a:schemeClr val="bg1"/>
              </a:solidFill>
            </a:endParaRPr>
          </a:p>
        </p:txBody>
      </p:sp>
      <p:pic>
        <p:nvPicPr>
          <p:cNvPr id="5" name="그림 4">
            <a:extLst>
              <a:ext uri="{FF2B5EF4-FFF2-40B4-BE49-F238E27FC236}">
                <a16:creationId xmlns:a16="http://schemas.microsoft.com/office/drawing/2014/main" id="{4E52A3C1-BA05-4D25-BC76-B83EBA116BF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3432" y="619358"/>
            <a:ext cx="2759089" cy="2018322"/>
          </a:xfrm>
          <a:prstGeom prst="rect">
            <a:avLst/>
          </a:prstGeom>
        </p:spPr>
      </p:pic>
      <p:sp>
        <p:nvSpPr>
          <p:cNvPr id="22" name="TextBox 21">
            <a:extLst>
              <a:ext uri="{FF2B5EF4-FFF2-40B4-BE49-F238E27FC236}">
                <a16:creationId xmlns:a16="http://schemas.microsoft.com/office/drawing/2014/main" id="{4857A9F4-455A-4432-A9A8-ADBBB8D2EC76}"/>
              </a:ext>
            </a:extLst>
          </p:cNvPr>
          <p:cNvSpPr txBox="1"/>
          <p:nvPr/>
        </p:nvSpPr>
        <p:spPr>
          <a:xfrm>
            <a:off x="3133423" y="2396192"/>
            <a:ext cx="1006679" cy="276999"/>
          </a:xfrm>
          <a:prstGeom prst="rect">
            <a:avLst/>
          </a:prstGeom>
          <a:noFill/>
        </p:spPr>
        <p:txBody>
          <a:bodyPr wrap="square" rtlCol="0">
            <a:spAutoFit/>
          </a:bodyPr>
          <a:lstStyle/>
          <a:p>
            <a:r>
              <a:rPr lang="en-US" altLang="ko-KR" sz="1200" b="1" dirty="0" err="1">
                <a:solidFill>
                  <a:schemeClr val="bg1"/>
                </a:solidFill>
              </a:rPr>
              <a:t>M_resol</a:t>
            </a:r>
            <a:endParaRPr lang="ko-KR" altLang="en-US" sz="1200" b="1" dirty="0">
              <a:solidFill>
                <a:schemeClr val="bg1"/>
              </a:solidFill>
            </a:endParaRPr>
          </a:p>
        </p:txBody>
      </p:sp>
    </p:spTree>
    <p:extLst>
      <p:ext uri="{BB962C8B-B14F-4D97-AF65-F5344CB8AC3E}">
        <p14:creationId xmlns:p14="http://schemas.microsoft.com/office/powerpoint/2010/main" val="3335684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직선 연결선 13"/>
          <p:cNvCxnSpPr/>
          <p:nvPr/>
        </p:nvCxnSpPr>
        <p:spPr>
          <a:xfrm>
            <a:off x="274320" y="523703"/>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2085" y="91178"/>
            <a:ext cx="7360922" cy="400110"/>
          </a:xfrm>
          <a:prstGeom prst="rect">
            <a:avLst/>
          </a:prstGeom>
          <a:noFill/>
        </p:spPr>
        <p:txBody>
          <a:bodyPr wrap="square" rtlCol="0">
            <a:spAutoFit/>
          </a:bodyPr>
          <a:lstStyle/>
          <a:p>
            <a:r>
              <a:rPr lang="en-US" altLang="ko-KR" sz="2000" b="1" dirty="0">
                <a:latin typeface="+mj-ea"/>
                <a:ea typeface="+mj-ea"/>
              </a:rPr>
              <a:t>IRB</a:t>
            </a:r>
            <a:r>
              <a:rPr lang="ko-KR" altLang="en-US" sz="2000" b="1" dirty="0">
                <a:latin typeface="+mj-ea"/>
                <a:ea typeface="+mj-ea"/>
              </a:rPr>
              <a:t> 진행상황 보고</a:t>
            </a:r>
          </a:p>
        </p:txBody>
      </p:sp>
      <p:graphicFrame>
        <p:nvGraphicFramePr>
          <p:cNvPr id="4" name="표 3">
            <a:extLst>
              <a:ext uri="{FF2B5EF4-FFF2-40B4-BE49-F238E27FC236}">
                <a16:creationId xmlns:a16="http://schemas.microsoft.com/office/drawing/2014/main" id="{A8243131-5868-4263-BEC1-93CEB4741475}"/>
              </a:ext>
            </a:extLst>
          </p:cNvPr>
          <p:cNvGraphicFramePr>
            <a:graphicFrameLocks noGrp="1"/>
          </p:cNvGraphicFramePr>
          <p:nvPr>
            <p:extLst/>
          </p:nvPr>
        </p:nvGraphicFramePr>
        <p:xfrm>
          <a:off x="346745" y="730564"/>
          <a:ext cx="8450509" cy="5750560"/>
        </p:xfrm>
        <a:graphic>
          <a:graphicData uri="http://schemas.openxmlformats.org/drawingml/2006/table">
            <a:tbl>
              <a:tblPr firstRow="1" bandRow="1">
                <a:tableStyleId>{5C22544A-7EE6-4342-B048-85BDC9FD1C3A}</a:tableStyleId>
              </a:tblPr>
              <a:tblGrid>
                <a:gridCol w="1390361">
                  <a:extLst>
                    <a:ext uri="{9D8B030D-6E8A-4147-A177-3AD203B41FA5}">
                      <a16:colId xmlns:a16="http://schemas.microsoft.com/office/drawing/2014/main" val="346957106"/>
                    </a:ext>
                  </a:extLst>
                </a:gridCol>
                <a:gridCol w="3530074">
                  <a:extLst>
                    <a:ext uri="{9D8B030D-6E8A-4147-A177-3AD203B41FA5}">
                      <a16:colId xmlns:a16="http://schemas.microsoft.com/office/drawing/2014/main" val="3069465384"/>
                    </a:ext>
                  </a:extLst>
                </a:gridCol>
                <a:gridCol w="3530074">
                  <a:extLst>
                    <a:ext uri="{9D8B030D-6E8A-4147-A177-3AD203B41FA5}">
                      <a16:colId xmlns:a16="http://schemas.microsoft.com/office/drawing/2014/main" val="3067171635"/>
                    </a:ext>
                  </a:extLst>
                </a:gridCol>
              </a:tblGrid>
              <a:tr h="370840">
                <a:tc>
                  <a:txBody>
                    <a:bodyPr/>
                    <a:lstStyle/>
                    <a:p>
                      <a:pPr algn="ctr" latinLnBrk="1"/>
                      <a:endParaRPr lang="ko-KR" altLang="en-US" sz="1600"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ko-KR" altLang="en-US" sz="1600" b="1" dirty="0">
                          <a:solidFill>
                            <a:schemeClr val="tx1"/>
                          </a:solidFill>
                        </a:rPr>
                        <a:t>기존 승인</a:t>
                      </a:r>
                      <a:r>
                        <a:rPr lang="en-US" altLang="ko-KR" sz="1600" b="1" dirty="0">
                          <a:solidFill>
                            <a:schemeClr val="tx1"/>
                          </a:solidFill>
                        </a:rPr>
                        <a:t>(2020.09.05)</a:t>
                      </a:r>
                      <a:endParaRPr lang="ko-KR" alt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latinLnBrk="1"/>
                      <a:r>
                        <a:rPr lang="ko-KR" altLang="en-US" sz="1600" b="1" dirty="0">
                          <a:solidFill>
                            <a:schemeClr val="tx1"/>
                          </a:solidFill>
                        </a:rPr>
                        <a:t>금년 승인</a:t>
                      </a:r>
                      <a:r>
                        <a:rPr lang="en-US" altLang="ko-KR" sz="1600" b="1" dirty="0">
                          <a:solidFill>
                            <a:schemeClr val="tx1"/>
                          </a:solidFill>
                        </a:rPr>
                        <a:t>(2022.03.01)</a:t>
                      </a:r>
                      <a:endParaRPr lang="ko-KR" alt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768577898"/>
                  </a:ext>
                </a:extLst>
              </a:tr>
              <a:tr h="370840">
                <a:tc>
                  <a:txBody>
                    <a:bodyPr/>
                    <a:lstStyle/>
                    <a:p>
                      <a:pPr algn="ctr" latinLnBrk="1"/>
                      <a:r>
                        <a:rPr lang="ko-KR" altLang="en-US" sz="1600" b="1" dirty="0">
                          <a:solidFill>
                            <a:schemeClr val="tx1"/>
                          </a:solidFill>
                        </a:rPr>
                        <a:t>연구 과제명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latinLnBrk="1"/>
                      <a:r>
                        <a:rPr lang="en-US" altLang="ko-KR" sz="1600" b="0" dirty="0">
                          <a:solidFill>
                            <a:schemeClr val="tx1"/>
                          </a:solidFill>
                        </a:rPr>
                        <a:t>AI </a:t>
                      </a:r>
                      <a:r>
                        <a:rPr lang="ko-KR" altLang="en-US" sz="1600" b="0" dirty="0">
                          <a:solidFill>
                            <a:schemeClr val="tx1"/>
                          </a:solidFill>
                        </a:rPr>
                        <a:t>기반의 차세대 의료진단시스템 개발 연구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600" b="0" dirty="0">
                          <a:solidFill>
                            <a:schemeClr val="tx1"/>
                          </a:solidFill>
                        </a:rPr>
                        <a:t>AI</a:t>
                      </a:r>
                      <a:r>
                        <a:rPr lang="ko-KR" altLang="en-US" sz="1600" b="0" dirty="0">
                          <a:solidFill>
                            <a:schemeClr val="tx1"/>
                          </a:solidFill>
                        </a:rPr>
                        <a:t> 기반의 차세대 의료진단시스템 구축 연구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690783"/>
                  </a:ext>
                </a:extLst>
              </a:tr>
              <a:tr h="370840">
                <a:tc>
                  <a:txBody>
                    <a:bodyPr/>
                    <a:lstStyle/>
                    <a:p>
                      <a:pPr algn="ctr" latinLnBrk="1"/>
                      <a:r>
                        <a:rPr lang="ko-KR" altLang="en-US" sz="1600" b="1" dirty="0">
                          <a:solidFill>
                            <a:schemeClr val="tx1"/>
                          </a:solidFill>
                        </a:rPr>
                        <a:t>연구 책임자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1"/>
                      <a:r>
                        <a:rPr lang="ko-KR" altLang="en-US" sz="1600" b="0" dirty="0" err="1">
                          <a:solidFill>
                            <a:schemeClr val="tx1"/>
                          </a:solidFill>
                        </a:rPr>
                        <a:t>이문용</a:t>
                      </a:r>
                      <a:endParaRPr lang="ko-KR"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latinLnBrk="1"/>
                      <a:r>
                        <a:rPr lang="ko-KR" altLang="en-US" sz="1600" b="0" dirty="0" err="1">
                          <a:solidFill>
                            <a:schemeClr val="tx1"/>
                          </a:solidFill>
                        </a:rPr>
                        <a:t>이문용</a:t>
                      </a:r>
                      <a:endParaRPr lang="ko-KR"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193907"/>
                  </a:ext>
                </a:extLst>
              </a:tr>
              <a:tr h="370840">
                <a:tc>
                  <a:txBody>
                    <a:bodyPr/>
                    <a:lstStyle/>
                    <a:p>
                      <a:pPr algn="ctr" latinLnBrk="1"/>
                      <a:endParaRPr lang="en-US" altLang="ko-KR" sz="1600" b="1" dirty="0">
                        <a:solidFill>
                          <a:schemeClr val="tx1"/>
                        </a:solidFill>
                      </a:endParaRPr>
                    </a:p>
                    <a:p>
                      <a:pPr algn="ctr" latinLnBrk="1">
                        <a:lnSpc>
                          <a:spcPct val="150000"/>
                        </a:lnSpc>
                      </a:pPr>
                      <a:r>
                        <a:rPr lang="ko-KR" altLang="en-US" sz="1600" b="1" dirty="0">
                          <a:solidFill>
                            <a:schemeClr val="tx1"/>
                          </a:solidFill>
                        </a:rPr>
                        <a:t>연구 참여자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fontAlgn="base" latinLnBrk="1"/>
                      <a:r>
                        <a:rPr lang="ko-KR" altLang="en-US" sz="1600" kern="1200" dirty="0">
                          <a:solidFill>
                            <a:schemeClr val="dk1"/>
                          </a:solidFill>
                          <a:effectLst/>
                          <a:latin typeface="+mn-lt"/>
                          <a:ea typeface="+mn-ea"/>
                          <a:cs typeface="+mn-cs"/>
                        </a:rPr>
                        <a:t>강현정</a:t>
                      </a:r>
                      <a:r>
                        <a:rPr lang="en-US" altLang="ko-KR" sz="1600" kern="1200" dirty="0">
                          <a:solidFill>
                            <a:schemeClr val="dk1"/>
                          </a:solidFill>
                          <a:effectLst/>
                          <a:latin typeface="+mn-lt"/>
                          <a:ea typeface="+mn-ea"/>
                          <a:cs typeface="+mn-cs"/>
                        </a:rPr>
                        <a:t>,</a:t>
                      </a:r>
                      <a:r>
                        <a:rPr lang="ko-KR" altLang="en-US" sz="1600" kern="1200" dirty="0" err="1">
                          <a:solidFill>
                            <a:schemeClr val="dk1"/>
                          </a:solidFill>
                          <a:effectLst/>
                          <a:latin typeface="+mn-lt"/>
                          <a:ea typeface="+mn-ea"/>
                          <a:cs typeface="+mn-cs"/>
                        </a:rPr>
                        <a:t>김무진</a:t>
                      </a:r>
                      <a:r>
                        <a:rPr lang="en-US" altLang="ko-KR" sz="1600" kern="1200" dirty="0">
                          <a:solidFill>
                            <a:schemeClr val="dk1"/>
                          </a:solidFill>
                          <a:effectLst/>
                          <a:latin typeface="+mn-lt"/>
                          <a:ea typeface="+mn-ea"/>
                          <a:cs typeface="+mn-cs"/>
                        </a:rPr>
                        <a:t>,</a:t>
                      </a:r>
                      <a:r>
                        <a:rPr lang="ko-KR" altLang="en-US" sz="1600" kern="1200" dirty="0">
                          <a:solidFill>
                            <a:schemeClr val="dk1"/>
                          </a:solidFill>
                          <a:effectLst/>
                          <a:latin typeface="+mn-lt"/>
                          <a:ea typeface="+mn-ea"/>
                          <a:cs typeface="+mn-cs"/>
                        </a:rPr>
                        <a:t> 박영진</a:t>
                      </a:r>
                    </a:p>
                    <a:p>
                      <a:pPr fontAlgn="base" latinLnBrk="1"/>
                      <a:r>
                        <a:rPr lang="en-US" altLang="ko-KR" sz="1600" kern="1200" dirty="0">
                          <a:solidFill>
                            <a:schemeClr val="dk1"/>
                          </a:solidFill>
                          <a:effectLst/>
                          <a:latin typeface="+mn-lt"/>
                          <a:ea typeface="+mn-ea"/>
                          <a:cs typeface="+mn-cs"/>
                        </a:rPr>
                        <a:t>Murtaza Ashraf, Noree </a:t>
                      </a:r>
                      <a:r>
                        <a:rPr lang="en-US" altLang="ko-KR" sz="1600" kern="1200" dirty="0" err="1">
                          <a:solidFill>
                            <a:schemeClr val="dk1"/>
                          </a:solidFill>
                          <a:effectLst/>
                          <a:latin typeface="+mn-lt"/>
                          <a:ea typeface="+mn-ea"/>
                          <a:cs typeface="+mn-cs"/>
                        </a:rPr>
                        <a:t>Sakonporn</a:t>
                      </a:r>
                      <a:endParaRPr lang="en-US" altLang="ko-KR" sz="1600" kern="1200" dirty="0">
                        <a:solidFill>
                          <a:schemeClr val="dk1"/>
                        </a:solidFill>
                        <a:effectLst/>
                        <a:latin typeface="+mn-lt"/>
                        <a:ea typeface="+mn-ea"/>
                        <a:cs typeface="+mn-cs"/>
                      </a:endParaRPr>
                    </a:p>
                    <a:p>
                      <a:pPr fontAlgn="base" latinLnBrk="1"/>
                      <a:r>
                        <a:rPr lang="en-US" altLang="ko-KR" sz="1600" kern="1200" dirty="0" err="1">
                          <a:solidFill>
                            <a:schemeClr val="dk1"/>
                          </a:solidFill>
                          <a:effectLst/>
                          <a:latin typeface="+mn-lt"/>
                          <a:ea typeface="+mn-ea"/>
                          <a:cs typeface="+mn-cs"/>
                        </a:rPr>
                        <a:t>Willmer</a:t>
                      </a:r>
                      <a:r>
                        <a:rPr lang="en-US" altLang="ko-KR" sz="1600" kern="1200" dirty="0">
                          <a:solidFill>
                            <a:schemeClr val="dk1"/>
                          </a:solidFill>
                          <a:effectLst/>
                          <a:latin typeface="+mn-lt"/>
                          <a:ea typeface="+mn-ea"/>
                          <a:cs typeface="+mn-cs"/>
                        </a:rPr>
                        <a:t> </a:t>
                      </a:r>
                      <a:r>
                        <a:rPr lang="en-US" altLang="ko-KR" sz="1600" kern="1200" dirty="0" err="1">
                          <a:solidFill>
                            <a:schemeClr val="dk1"/>
                          </a:solidFill>
                          <a:effectLst/>
                          <a:latin typeface="+mn-lt"/>
                          <a:ea typeface="+mn-ea"/>
                          <a:cs typeface="+mn-cs"/>
                        </a:rPr>
                        <a:t>Rafell</a:t>
                      </a:r>
                      <a:r>
                        <a:rPr lang="en-US" altLang="ko-KR" sz="1600" kern="1200" dirty="0">
                          <a:solidFill>
                            <a:schemeClr val="dk1"/>
                          </a:solidFill>
                          <a:effectLst/>
                          <a:latin typeface="+mn-lt"/>
                          <a:ea typeface="+mn-ea"/>
                          <a:cs typeface="+mn-cs"/>
                        </a:rPr>
                        <a:t> </a:t>
                      </a:r>
                      <a:r>
                        <a:rPr lang="en-US" altLang="ko-KR" sz="1600" kern="1200" dirty="0" err="1">
                          <a:solidFill>
                            <a:schemeClr val="dk1"/>
                          </a:solidFill>
                          <a:effectLst/>
                          <a:latin typeface="+mn-lt"/>
                          <a:ea typeface="+mn-ea"/>
                          <a:cs typeface="+mn-cs"/>
                        </a:rPr>
                        <a:t>Quiñones</a:t>
                      </a:r>
                      <a:r>
                        <a:rPr lang="en-US" altLang="ko-KR" sz="1600" kern="1200" dirty="0">
                          <a:solidFill>
                            <a:schemeClr val="dk1"/>
                          </a:solidFill>
                          <a:effectLst/>
                          <a:latin typeface="+mn-lt"/>
                          <a:ea typeface="+mn-ea"/>
                          <a:cs typeface="+mn-cs"/>
                        </a:rPr>
                        <a:t> Robles (</a:t>
                      </a:r>
                      <a:r>
                        <a:rPr lang="ko-KR" altLang="en-US" sz="1600" kern="1200" dirty="0">
                          <a:solidFill>
                            <a:schemeClr val="dk1"/>
                          </a:solidFill>
                          <a:effectLst/>
                          <a:latin typeface="+mn-lt"/>
                          <a:ea typeface="+mn-ea"/>
                          <a:cs typeface="+mn-cs"/>
                        </a:rPr>
                        <a:t>총 </a:t>
                      </a:r>
                      <a:r>
                        <a:rPr lang="en-US" altLang="ko-KR" sz="1600" kern="1200" dirty="0">
                          <a:solidFill>
                            <a:schemeClr val="dk1"/>
                          </a:solidFill>
                          <a:effectLst/>
                          <a:latin typeface="+mn-lt"/>
                          <a:ea typeface="+mn-ea"/>
                          <a:cs typeface="+mn-cs"/>
                        </a:rPr>
                        <a:t>6</a:t>
                      </a:r>
                      <a:r>
                        <a:rPr lang="ko-KR" altLang="en-US" sz="1600" kern="1200" dirty="0">
                          <a:solidFill>
                            <a:schemeClr val="dk1"/>
                          </a:solidFill>
                          <a:effectLst/>
                          <a:latin typeface="+mn-lt"/>
                          <a:ea typeface="+mn-ea"/>
                          <a:cs typeface="+mn-cs"/>
                        </a:rPr>
                        <a:t>명</a:t>
                      </a:r>
                      <a:r>
                        <a:rPr lang="en-US" altLang="ko-KR" sz="1600" kern="1200" dirty="0">
                          <a:solidFill>
                            <a:schemeClr val="dk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1"/>
                      <a:r>
                        <a:rPr lang="ko-KR" altLang="en-US" sz="1600" kern="1200" dirty="0" err="1">
                          <a:solidFill>
                            <a:schemeClr val="dk1"/>
                          </a:solidFill>
                          <a:effectLst/>
                          <a:latin typeface="+mn-lt"/>
                          <a:ea typeface="+mn-ea"/>
                          <a:cs typeface="+mn-cs"/>
                        </a:rPr>
                        <a:t>김무진</a:t>
                      </a:r>
                      <a:r>
                        <a:rPr lang="en-US" altLang="ko-KR" sz="1600" kern="1200" dirty="0">
                          <a:solidFill>
                            <a:schemeClr val="dk1"/>
                          </a:solidFill>
                          <a:effectLst/>
                          <a:latin typeface="+mn-lt"/>
                          <a:ea typeface="+mn-ea"/>
                          <a:cs typeface="+mn-cs"/>
                        </a:rPr>
                        <a:t>,</a:t>
                      </a:r>
                      <a:r>
                        <a:rPr lang="ko-KR" altLang="en-US" sz="1600" kern="1200" dirty="0">
                          <a:solidFill>
                            <a:schemeClr val="dk1"/>
                          </a:solidFill>
                          <a:effectLst/>
                          <a:latin typeface="+mn-lt"/>
                          <a:ea typeface="+mn-ea"/>
                          <a:cs typeface="+mn-cs"/>
                        </a:rPr>
                        <a:t> </a:t>
                      </a:r>
                      <a:r>
                        <a:rPr lang="ko-KR" altLang="en-US" sz="1600" kern="1200" dirty="0" err="1">
                          <a:solidFill>
                            <a:schemeClr val="dk1"/>
                          </a:solidFill>
                          <a:effectLst/>
                          <a:latin typeface="+mn-lt"/>
                          <a:ea typeface="+mn-ea"/>
                          <a:cs typeface="+mn-cs"/>
                        </a:rPr>
                        <a:t>김유승</a:t>
                      </a:r>
                      <a:r>
                        <a:rPr lang="en-US" altLang="ko-KR" sz="1600" kern="1200" dirty="0">
                          <a:solidFill>
                            <a:schemeClr val="dk1"/>
                          </a:solidFill>
                          <a:effectLst/>
                          <a:latin typeface="+mn-lt"/>
                          <a:ea typeface="+mn-ea"/>
                          <a:cs typeface="+mn-cs"/>
                        </a:rPr>
                        <a:t>,</a:t>
                      </a:r>
                      <a:r>
                        <a:rPr lang="ko-KR" altLang="en-US" sz="1600" kern="1200" dirty="0">
                          <a:solidFill>
                            <a:schemeClr val="dk1"/>
                          </a:solidFill>
                          <a:effectLst/>
                          <a:latin typeface="+mn-lt"/>
                          <a:ea typeface="+mn-ea"/>
                          <a:cs typeface="+mn-cs"/>
                        </a:rPr>
                        <a:t> </a:t>
                      </a:r>
                      <a:r>
                        <a:rPr lang="ko-KR" altLang="en-US" sz="1600" kern="1200" dirty="0" err="1">
                          <a:solidFill>
                            <a:schemeClr val="dk1"/>
                          </a:solidFill>
                          <a:effectLst/>
                          <a:latin typeface="+mn-lt"/>
                          <a:ea typeface="+mn-ea"/>
                          <a:cs typeface="+mn-cs"/>
                        </a:rPr>
                        <a:t>김태미</a:t>
                      </a:r>
                      <a:r>
                        <a:rPr lang="en-US" altLang="ko-KR" sz="1600" kern="1200" dirty="0">
                          <a:solidFill>
                            <a:schemeClr val="dk1"/>
                          </a:solidFill>
                          <a:effectLst/>
                          <a:latin typeface="+mn-lt"/>
                          <a:ea typeface="+mn-ea"/>
                          <a:cs typeface="+mn-cs"/>
                        </a:rPr>
                        <a:t>,</a:t>
                      </a:r>
                      <a:r>
                        <a:rPr lang="ko-KR" altLang="en-US" sz="1600" kern="1200" dirty="0">
                          <a:solidFill>
                            <a:schemeClr val="dk1"/>
                          </a:solidFill>
                          <a:effectLst/>
                          <a:latin typeface="+mn-lt"/>
                          <a:ea typeface="+mn-ea"/>
                          <a:cs typeface="+mn-cs"/>
                        </a:rPr>
                        <a:t> 박영진</a:t>
                      </a:r>
                    </a:p>
                    <a:p>
                      <a:pPr fontAlgn="base" latinLnBrk="1"/>
                      <a:r>
                        <a:rPr lang="ko-KR" altLang="en-US" sz="1600" kern="1200" dirty="0" err="1">
                          <a:solidFill>
                            <a:schemeClr val="dk1"/>
                          </a:solidFill>
                          <a:effectLst/>
                          <a:latin typeface="+mn-lt"/>
                          <a:ea typeface="+mn-ea"/>
                          <a:cs typeface="+mn-cs"/>
                        </a:rPr>
                        <a:t>홍성래</a:t>
                      </a:r>
                      <a:r>
                        <a:rPr lang="en-US" altLang="ko-KR" sz="1600" kern="1200" dirty="0">
                          <a:solidFill>
                            <a:schemeClr val="dk1"/>
                          </a:solidFill>
                          <a:effectLst/>
                          <a:latin typeface="+mn-lt"/>
                          <a:ea typeface="+mn-ea"/>
                          <a:cs typeface="+mn-cs"/>
                        </a:rPr>
                        <a:t>,</a:t>
                      </a:r>
                      <a:r>
                        <a:rPr lang="ko-KR" altLang="en-US" sz="1600" kern="1200" dirty="0">
                          <a:solidFill>
                            <a:schemeClr val="dk1"/>
                          </a:solidFill>
                          <a:effectLst/>
                          <a:latin typeface="+mn-lt"/>
                          <a:ea typeface="+mn-ea"/>
                          <a:cs typeface="+mn-cs"/>
                        </a:rPr>
                        <a:t> </a:t>
                      </a:r>
                      <a:r>
                        <a:rPr lang="en-US" altLang="ko-KR" sz="1600" kern="1200" dirty="0">
                          <a:solidFill>
                            <a:schemeClr val="dk1"/>
                          </a:solidFill>
                          <a:effectLst/>
                          <a:latin typeface="+mn-lt"/>
                          <a:ea typeface="+mn-ea"/>
                          <a:cs typeface="+mn-cs"/>
                        </a:rPr>
                        <a:t>Bryan Wong</a:t>
                      </a:r>
                    </a:p>
                    <a:p>
                      <a:pPr fontAlgn="base" latinLnBrk="1"/>
                      <a:r>
                        <a:rPr lang="en-US" altLang="ko-KR" sz="1600" kern="1200" dirty="0">
                          <a:solidFill>
                            <a:schemeClr val="dk1"/>
                          </a:solidFill>
                          <a:effectLst/>
                          <a:latin typeface="+mn-lt"/>
                          <a:ea typeface="+mn-ea"/>
                          <a:cs typeface="+mn-cs"/>
                        </a:rPr>
                        <a:t>Murtaza Ashraf, Noree </a:t>
                      </a:r>
                      <a:r>
                        <a:rPr lang="en-US" altLang="ko-KR" sz="1600" kern="1200" dirty="0" err="1">
                          <a:solidFill>
                            <a:schemeClr val="dk1"/>
                          </a:solidFill>
                          <a:effectLst/>
                          <a:latin typeface="+mn-lt"/>
                          <a:ea typeface="+mn-ea"/>
                          <a:cs typeface="+mn-cs"/>
                        </a:rPr>
                        <a:t>Sakonporn</a:t>
                      </a:r>
                      <a:endParaRPr lang="en-US" altLang="ko-KR" sz="1600" kern="1200" dirty="0">
                        <a:solidFill>
                          <a:schemeClr val="dk1"/>
                        </a:solidFill>
                        <a:effectLst/>
                        <a:latin typeface="+mn-lt"/>
                        <a:ea typeface="+mn-ea"/>
                        <a:cs typeface="+mn-cs"/>
                      </a:endParaRPr>
                    </a:p>
                    <a:p>
                      <a:pPr fontAlgn="base" latinLnBrk="1"/>
                      <a:r>
                        <a:rPr lang="en-US" altLang="ko-KR" sz="1600" kern="1200" dirty="0" err="1">
                          <a:solidFill>
                            <a:schemeClr val="dk1"/>
                          </a:solidFill>
                          <a:effectLst/>
                          <a:latin typeface="+mn-lt"/>
                          <a:ea typeface="+mn-ea"/>
                          <a:cs typeface="+mn-cs"/>
                        </a:rPr>
                        <a:t>Willmer</a:t>
                      </a:r>
                      <a:r>
                        <a:rPr lang="en-US" altLang="ko-KR" sz="1600" kern="1200" dirty="0">
                          <a:solidFill>
                            <a:schemeClr val="dk1"/>
                          </a:solidFill>
                          <a:effectLst/>
                          <a:latin typeface="+mn-lt"/>
                          <a:ea typeface="+mn-ea"/>
                          <a:cs typeface="+mn-cs"/>
                        </a:rPr>
                        <a:t> </a:t>
                      </a:r>
                      <a:r>
                        <a:rPr lang="en-US" altLang="ko-KR" sz="1600" kern="1200" dirty="0" err="1">
                          <a:solidFill>
                            <a:schemeClr val="dk1"/>
                          </a:solidFill>
                          <a:effectLst/>
                          <a:latin typeface="+mn-lt"/>
                          <a:ea typeface="+mn-ea"/>
                          <a:cs typeface="+mn-cs"/>
                        </a:rPr>
                        <a:t>Rafell</a:t>
                      </a:r>
                      <a:r>
                        <a:rPr lang="en-US" altLang="ko-KR" sz="1600" kern="1200" dirty="0">
                          <a:solidFill>
                            <a:schemeClr val="dk1"/>
                          </a:solidFill>
                          <a:effectLst/>
                          <a:latin typeface="+mn-lt"/>
                          <a:ea typeface="+mn-ea"/>
                          <a:cs typeface="+mn-cs"/>
                        </a:rPr>
                        <a:t> </a:t>
                      </a:r>
                      <a:r>
                        <a:rPr lang="en-US" altLang="ko-KR" sz="1600" kern="1200" dirty="0" err="1">
                          <a:solidFill>
                            <a:schemeClr val="dk1"/>
                          </a:solidFill>
                          <a:effectLst/>
                          <a:latin typeface="+mn-lt"/>
                          <a:ea typeface="+mn-ea"/>
                          <a:cs typeface="+mn-cs"/>
                        </a:rPr>
                        <a:t>Quiñones</a:t>
                      </a:r>
                      <a:r>
                        <a:rPr lang="en-US" altLang="ko-KR" sz="1600" kern="1200" dirty="0">
                          <a:solidFill>
                            <a:schemeClr val="dk1"/>
                          </a:solidFill>
                          <a:effectLst/>
                          <a:latin typeface="+mn-lt"/>
                          <a:ea typeface="+mn-ea"/>
                          <a:cs typeface="+mn-cs"/>
                        </a:rPr>
                        <a:t> Robles (</a:t>
                      </a:r>
                      <a:r>
                        <a:rPr lang="ko-KR" altLang="en-US" sz="1600" kern="1200" dirty="0">
                          <a:solidFill>
                            <a:schemeClr val="dk1"/>
                          </a:solidFill>
                          <a:effectLst/>
                          <a:latin typeface="+mn-lt"/>
                          <a:ea typeface="+mn-ea"/>
                          <a:cs typeface="+mn-cs"/>
                        </a:rPr>
                        <a:t>총 </a:t>
                      </a:r>
                      <a:r>
                        <a:rPr lang="en-US" altLang="ko-KR" sz="1600" kern="1200" dirty="0">
                          <a:solidFill>
                            <a:schemeClr val="dk1"/>
                          </a:solidFill>
                          <a:effectLst/>
                          <a:latin typeface="+mn-lt"/>
                          <a:ea typeface="+mn-ea"/>
                          <a:cs typeface="+mn-cs"/>
                        </a:rPr>
                        <a:t>9</a:t>
                      </a:r>
                      <a:r>
                        <a:rPr lang="ko-KR" altLang="en-US" sz="1600" kern="1200" dirty="0">
                          <a:solidFill>
                            <a:schemeClr val="dk1"/>
                          </a:solidFill>
                          <a:effectLst/>
                          <a:latin typeface="+mn-lt"/>
                          <a:ea typeface="+mn-ea"/>
                          <a:cs typeface="+mn-cs"/>
                        </a:rPr>
                        <a:t>명</a:t>
                      </a:r>
                      <a:r>
                        <a:rPr lang="en-US" altLang="ko-KR" sz="1600" kern="1200" dirty="0">
                          <a:solidFill>
                            <a:schemeClr val="dk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967544"/>
                  </a:ext>
                </a:extLst>
              </a:tr>
              <a:tr h="370840">
                <a:tc>
                  <a:txBody>
                    <a:bodyPr/>
                    <a:lstStyle/>
                    <a:p>
                      <a:pPr algn="ctr" latinLnBrk="1"/>
                      <a:r>
                        <a:rPr lang="ko-KR" altLang="en-US" sz="1600" b="1" dirty="0">
                          <a:solidFill>
                            <a:schemeClr val="tx1"/>
                          </a:solidFill>
                        </a:rPr>
                        <a:t>연구 기간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latinLnBrk="1"/>
                      <a:r>
                        <a:rPr lang="en-US" altLang="ko-KR" sz="1600" b="0" dirty="0">
                          <a:solidFill>
                            <a:schemeClr val="tx1"/>
                          </a:solidFill>
                        </a:rPr>
                        <a:t>2018.03 ~ 2021.02</a:t>
                      </a:r>
                      <a:endParaRPr lang="ko-KR"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600" b="0" dirty="0">
                          <a:solidFill>
                            <a:schemeClr val="tx1"/>
                          </a:solidFill>
                        </a:rPr>
                        <a:t> 2021.03 ~ 2024.02</a:t>
                      </a:r>
                      <a:endParaRPr lang="ko-KR"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3789781"/>
                  </a:ext>
                </a:extLst>
              </a:tr>
              <a:tr h="370840">
                <a:tc>
                  <a:txBody>
                    <a:bodyPr/>
                    <a:lstStyle/>
                    <a:p>
                      <a:pPr algn="ctr" latinLnBrk="1"/>
                      <a:r>
                        <a:rPr lang="en-US" altLang="ko-KR" sz="1600" b="1" dirty="0">
                          <a:solidFill>
                            <a:schemeClr val="tx1"/>
                          </a:solidFill>
                        </a:rPr>
                        <a:t>IRB </a:t>
                      </a:r>
                      <a:r>
                        <a:rPr lang="ko-KR" altLang="en-US" sz="1600" b="1" dirty="0">
                          <a:solidFill>
                            <a:schemeClr val="tx1"/>
                          </a:solidFill>
                        </a:rPr>
                        <a:t>제출 기한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600" b="0" dirty="0">
                          <a:solidFill>
                            <a:schemeClr val="tx1"/>
                          </a:solidFill>
                        </a:rPr>
                        <a:t>-</a:t>
                      </a:r>
                      <a:endParaRPr lang="ko-KR"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600" b="0" dirty="0">
                          <a:solidFill>
                            <a:schemeClr val="tx1"/>
                          </a:solidFill>
                        </a:rPr>
                        <a:t> </a:t>
                      </a:r>
                      <a:r>
                        <a:rPr lang="en-US" altLang="ko-KR" sz="1600" b="0" strike="noStrike" dirty="0">
                          <a:solidFill>
                            <a:schemeClr val="tx1"/>
                          </a:solidFill>
                        </a:rPr>
                        <a:t>2022.03.01 </a:t>
                      </a:r>
                      <a:r>
                        <a:rPr lang="en-US" altLang="ko-KR" sz="1600" b="0" strike="sngStrike" dirty="0">
                          <a:solidFill>
                            <a:schemeClr val="tx1"/>
                          </a:solidFill>
                        </a:rPr>
                        <a:t>(2022.02.25 </a:t>
                      </a:r>
                      <a:r>
                        <a:rPr lang="ko-KR" altLang="en-US" sz="1600" b="0" strike="sngStrike" dirty="0">
                          <a:solidFill>
                            <a:schemeClr val="tx1"/>
                          </a:solidFill>
                        </a:rPr>
                        <a:t>제출하였음</a:t>
                      </a:r>
                      <a:r>
                        <a:rPr lang="en-US" altLang="ko-KR" sz="1600" b="0" strike="sngStrike" dirty="0">
                          <a:solidFill>
                            <a:schemeClr val="tx1"/>
                          </a:solidFill>
                        </a:rPr>
                        <a:t>)</a:t>
                      </a:r>
                    </a:p>
                    <a:p>
                      <a:pPr latinLnBrk="1"/>
                      <a:r>
                        <a:rPr lang="en-US" altLang="ko-KR" sz="1600" b="0" strike="noStrike" dirty="0">
                          <a:solidFill>
                            <a:schemeClr val="tx1"/>
                          </a:solidFill>
                        </a:rPr>
                        <a:t>(</a:t>
                      </a:r>
                      <a:r>
                        <a:rPr lang="ko-KR" altLang="en-US" sz="1600" b="0" strike="noStrike" dirty="0">
                          <a:solidFill>
                            <a:schemeClr val="tx1"/>
                          </a:solidFill>
                        </a:rPr>
                        <a:t>제출기간준수 </a:t>
                      </a:r>
                      <a:r>
                        <a:rPr lang="en-US" altLang="ko-KR" sz="1600" b="0" strike="noStrike" dirty="0">
                          <a:solidFill>
                            <a:schemeClr val="tx1"/>
                          </a:solidFill>
                        </a:rPr>
                        <a:t>2022.03.02 </a:t>
                      </a:r>
                      <a:r>
                        <a:rPr lang="ko-KR" altLang="en-US" sz="1600" b="0" strike="noStrike" dirty="0">
                          <a:solidFill>
                            <a:schemeClr val="tx1"/>
                          </a:solidFill>
                        </a:rPr>
                        <a:t>다시 제출</a:t>
                      </a:r>
                      <a:r>
                        <a:rPr lang="en-US" altLang="ko-KR" sz="1600" b="0" strike="noStrike" dirty="0">
                          <a:solidFill>
                            <a:schemeClr val="tx1"/>
                          </a:solidFill>
                        </a:rPr>
                        <a:t>)</a:t>
                      </a:r>
                      <a:endParaRPr lang="ko-KR" altLang="en-US" sz="1600" b="0" strike="noStrik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3768840"/>
                  </a:ext>
                </a:extLst>
              </a:tr>
              <a:tr h="370840">
                <a:tc>
                  <a:txBody>
                    <a:bodyPr/>
                    <a:lstStyle/>
                    <a:p>
                      <a:pPr algn="ctr" latinLnBrk="1"/>
                      <a:r>
                        <a:rPr lang="en-US" altLang="ko-KR" sz="1600" b="1" dirty="0">
                          <a:solidFill>
                            <a:schemeClr val="tx1"/>
                          </a:solidFill>
                        </a:rPr>
                        <a:t>IRB </a:t>
                      </a:r>
                      <a:r>
                        <a:rPr lang="ko-KR" altLang="en-US" sz="1600" b="1" dirty="0">
                          <a:solidFill>
                            <a:schemeClr val="tx1"/>
                          </a:solidFill>
                        </a:rPr>
                        <a:t>심의 종류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latinLnBrk="1"/>
                      <a:r>
                        <a:rPr lang="ko-KR" altLang="en-US" sz="1600" b="0" dirty="0">
                          <a:solidFill>
                            <a:schemeClr val="tx1"/>
                          </a:solidFill>
                        </a:rPr>
                        <a:t>신규심의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600" b="0" dirty="0">
                          <a:solidFill>
                            <a:schemeClr val="tx1"/>
                          </a:solidFill>
                        </a:rPr>
                        <a:t>변경심의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1444420"/>
                  </a:ext>
                </a:extLst>
              </a:tr>
              <a:tr h="370840">
                <a:tc>
                  <a:txBody>
                    <a:bodyPr/>
                    <a:lstStyle/>
                    <a:p>
                      <a:pPr algn="ctr" latinLnBrk="1"/>
                      <a:endParaRPr lang="en-US" altLang="ko-KR" sz="1600" b="1" dirty="0">
                        <a:solidFill>
                          <a:schemeClr val="tx1"/>
                        </a:solidFill>
                      </a:endParaRPr>
                    </a:p>
                    <a:p>
                      <a:pPr algn="ctr" latinLnBrk="1"/>
                      <a:endParaRPr lang="en-US" altLang="ko-KR" sz="1600" b="1" dirty="0">
                        <a:solidFill>
                          <a:schemeClr val="tx1"/>
                        </a:solidFill>
                      </a:endParaRPr>
                    </a:p>
                    <a:p>
                      <a:pPr algn="ctr" latinLnBrk="1"/>
                      <a:r>
                        <a:rPr lang="ko-KR" altLang="en-US" sz="1600" b="1" dirty="0">
                          <a:solidFill>
                            <a:schemeClr val="tx1"/>
                          </a:solidFill>
                        </a:rPr>
                        <a:t>비고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285750" indent="-285750" latinLnBrk="1">
                        <a:buFont typeface="Arial" panose="020B0604020202020204" pitchFamily="34" charset="0"/>
                        <a:buChar char="•"/>
                      </a:pPr>
                      <a:r>
                        <a:rPr lang="ko-KR" altLang="en-US" sz="1600" b="0" dirty="0">
                          <a:solidFill>
                            <a:schemeClr val="tx1"/>
                          </a:solidFill>
                        </a:rPr>
                        <a:t>면제심의가 불가능함을 </a:t>
                      </a:r>
                      <a:r>
                        <a:rPr lang="en-US" altLang="ko-KR" sz="1600" b="0" dirty="0">
                          <a:solidFill>
                            <a:schemeClr val="tx1"/>
                          </a:solidFill>
                        </a:rPr>
                        <a:t>KAIST IRB</a:t>
                      </a:r>
                      <a:r>
                        <a:rPr lang="ko-KR" altLang="en-US" sz="1600" b="0" dirty="0" err="1">
                          <a:solidFill>
                            <a:schemeClr val="tx1"/>
                          </a:solidFill>
                        </a:rPr>
                        <a:t>측으로부터</a:t>
                      </a:r>
                      <a:r>
                        <a:rPr lang="ko-KR" altLang="en-US" sz="1600" b="0" dirty="0">
                          <a:solidFill>
                            <a:schemeClr val="tx1"/>
                          </a:solidFill>
                        </a:rPr>
                        <a:t> </a:t>
                      </a:r>
                      <a:r>
                        <a:rPr lang="ko-KR" altLang="en-US" sz="1600" b="0" dirty="0" err="1">
                          <a:solidFill>
                            <a:schemeClr val="tx1"/>
                          </a:solidFill>
                        </a:rPr>
                        <a:t>통보받음</a:t>
                      </a:r>
                      <a:endParaRPr lang="ko-KR"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latinLnBrk="1">
                        <a:buFont typeface="Arial" panose="020B0604020202020204" pitchFamily="34" charset="0"/>
                        <a:buChar char="•"/>
                      </a:pPr>
                      <a:r>
                        <a:rPr lang="en-US" altLang="ko-KR" sz="1600" b="0" dirty="0">
                          <a:solidFill>
                            <a:schemeClr val="tx1"/>
                          </a:solidFill>
                        </a:rPr>
                        <a:t>KAIST IRB </a:t>
                      </a:r>
                      <a:r>
                        <a:rPr lang="ko-KR" altLang="en-US" sz="1600" b="0" dirty="0">
                          <a:solidFill>
                            <a:schemeClr val="tx1"/>
                          </a:solidFill>
                        </a:rPr>
                        <a:t>측에서 연구 과제명</a:t>
                      </a:r>
                      <a:r>
                        <a:rPr lang="en-US" altLang="ko-KR" sz="1600" b="0" dirty="0">
                          <a:solidFill>
                            <a:schemeClr val="tx1"/>
                          </a:solidFill>
                        </a:rPr>
                        <a:t>, </a:t>
                      </a:r>
                      <a:r>
                        <a:rPr lang="ko-KR" altLang="en-US" sz="1600" b="0" dirty="0">
                          <a:solidFill>
                            <a:schemeClr val="tx1"/>
                          </a:solidFill>
                        </a:rPr>
                        <a:t>연구 참여자</a:t>
                      </a:r>
                      <a:r>
                        <a:rPr lang="en-US" altLang="ko-KR" sz="1600" b="0" dirty="0">
                          <a:solidFill>
                            <a:schemeClr val="tx1"/>
                          </a:solidFill>
                        </a:rPr>
                        <a:t>, </a:t>
                      </a:r>
                      <a:r>
                        <a:rPr lang="ko-KR" altLang="en-US" sz="1600" b="0" dirty="0">
                          <a:solidFill>
                            <a:schemeClr val="tx1"/>
                          </a:solidFill>
                        </a:rPr>
                        <a:t>연구 </a:t>
                      </a:r>
                      <a:r>
                        <a:rPr lang="ko-KR" altLang="en-US" sz="1600" b="0" dirty="0" err="1">
                          <a:solidFill>
                            <a:schemeClr val="tx1"/>
                          </a:solidFill>
                        </a:rPr>
                        <a:t>기간등의</a:t>
                      </a:r>
                      <a:r>
                        <a:rPr lang="ko-KR" altLang="en-US" sz="1600" b="0" dirty="0">
                          <a:solidFill>
                            <a:schemeClr val="tx1"/>
                          </a:solidFill>
                        </a:rPr>
                        <a:t> 변경이 있었으므로 변경심의를 요청함</a:t>
                      </a:r>
                      <a:endParaRPr lang="en-US" altLang="ko-KR" sz="1600" b="0" dirty="0">
                        <a:solidFill>
                          <a:schemeClr val="tx1"/>
                        </a:solidFill>
                      </a:endParaRPr>
                    </a:p>
                    <a:p>
                      <a:pPr marL="285750" indent="-285750" latinLnBrk="1">
                        <a:buFont typeface="Arial" panose="020B0604020202020204" pitchFamily="34" charset="0"/>
                        <a:buChar char="•"/>
                      </a:pPr>
                      <a:r>
                        <a:rPr lang="ko-KR" altLang="en-US" sz="1600" b="0" dirty="0">
                          <a:solidFill>
                            <a:schemeClr val="tx1"/>
                          </a:solidFill>
                        </a:rPr>
                        <a:t>연구 책임자</a:t>
                      </a:r>
                      <a:r>
                        <a:rPr lang="en-US" altLang="ko-KR" sz="1600" b="0" dirty="0">
                          <a:solidFill>
                            <a:schemeClr val="tx1"/>
                          </a:solidFill>
                        </a:rPr>
                        <a:t>, </a:t>
                      </a:r>
                      <a:r>
                        <a:rPr lang="ko-KR" altLang="en-US" sz="1600" b="0" dirty="0">
                          <a:solidFill>
                            <a:schemeClr val="tx1"/>
                          </a:solidFill>
                        </a:rPr>
                        <a:t>연구 참여자 총 </a:t>
                      </a:r>
                      <a:r>
                        <a:rPr lang="en-US" altLang="ko-KR" sz="1600" b="0" dirty="0">
                          <a:solidFill>
                            <a:schemeClr val="tx1"/>
                          </a:solidFill>
                        </a:rPr>
                        <a:t>10</a:t>
                      </a:r>
                      <a:r>
                        <a:rPr lang="ko-KR" altLang="en-US" sz="1600" b="0" dirty="0">
                          <a:solidFill>
                            <a:schemeClr val="tx1"/>
                          </a:solidFill>
                        </a:rPr>
                        <a:t>명의 유효한 </a:t>
                      </a:r>
                      <a:r>
                        <a:rPr lang="en-US" altLang="ko-KR" sz="1600" b="0" dirty="0">
                          <a:solidFill>
                            <a:schemeClr val="tx1"/>
                          </a:solidFill>
                        </a:rPr>
                        <a:t>CITI </a:t>
                      </a:r>
                      <a:r>
                        <a:rPr lang="ko-KR" altLang="en-US" sz="1600" b="0" dirty="0">
                          <a:solidFill>
                            <a:schemeClr val="tx1"/>
                          </a:solidFill>
                        </a:rPr>
                        <a:t>수료증을 함께 제출</a:t>
                      </a:r>
                      <a:endParaRPr lang="en-US" altLang="ko-KR" sz="1600" b="0" dirty="0">
                        <a:solidFill>
                          <a:schemeClr val="tx1"/>
                        </a:solidFill>
                      </a:endParaRPr>
                    </a:p>
                    <a:p>
                      <a:pPr marL="285750" indent="-285750" latinLnBrk="1">
                        <a:buFont typeface="Arial" panose="020B0604020202020204" pitchFamily="34" charset="0"/>
                        <a:buChar char="•"/>
                      </a:pPr>
                      <a:r>
                        <a:rPr lang="ko-KR" altLang="en-US" sz="1600" b="0" dirty="0">
                          <a:solidFill>
                            <a:srgbClr val="FF0000"/>
                          </a:solidFill>
                        </a:rPr>
                        <a:t>접수번호 </a:t>
                      </a:r>
                      <a:r>
                        <a:rPr lang="en-US" altLang="ko-KR" sz="1600" b="0" dirty="0">
                          <a:solidFill>
                            <a:srgbClr val="FF0000"/>
                          </a:solidFill>
                        </a:rPr>
                        <a:t>: IRB-22-306</a:t>
                      </a:r>
                    </a:p>
                    <a:p>
                      <a:pPr marL="285750" indent="-285750" latinLnBrk="1">
                        <a:buFont typeface="Arial" panose="020B0604020202020204" pitchFamily="34" charset="0"/>
                        <a:buChar char="•"/>
                      </a:pPr>
                      <a:r>
                        <a:rPr lang="ko-KR" altLang="en-US" sz="1600" b="0" dirty="0">
                          <a:solidFill>
                            <a:schemeClr val="tx1"/>
                          </a:solidFill>
                        </a:rPr>
                        <a:t>하드카피를 </a:t>
                      </a:r>
                      <a:r>
                        <a:rPr lang="en-US" altLang="ko-KR" sz="1600" b="0" dirty="0">
                          <a:solidFill>
                            <a:schemeClr val="tx1"/>
                          </a:solidFill>
                        </a:rPr>
                        <a:t>3</a:t>
                      </a:r>
                      <a:r>
                        <a:rPr lang="ko-KR" altLang="en-US" sz="1600" b="0" dirty="0">
                          <a:solidFill>
                            <a:schemeClr val="tx1"/>
                          </a:solidFill>
                        </a:rPr>
                        <a:t>월 </a:t>
                      </a:r>
                      <a:r>
                        <a:rPr lang="en-US" altLang="ko-KR" sz="1600" b="0" dirty="0">
                          <a:solidFill>
                            <a:schemeClr val="tx1"/>
                          </a:solidFill>
                        </a:rPr>
                        <a:t>10</a:t>
                      </a:r>
                      <a:r>
                        <a:rPr lang="ko-KR" altLang="en-US" sz="1600" b="0" dirty="0">
                          <a:solidFill>
                            <a:schemeClr val="tx1"/>
                          </a:solidFill>
                        </a:rPr>
                        <a:t>일까지 </a:t>
                      </a:r>
                      <a:r>
                        <a:rPr lang="ko-KR" altLang="en-US" sz="1600" b="0" dirty="0" err="1">
                          <a:solidFill>
                            <a:schemeClr val="tx1"/>
                          </a:solidFill>
                        </a:rPr>
                        <a:t>제출해야함</a:t>
                      </a:r>
                      <a:endParaRPr lang="ko-KR"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0071729"/>
                  </a:ext>
                </a:extLst>
              </a:tr>
            </a:tbl>
          </a:graphicData>
        </a:graphic>
      </p:graphicFrame>
    </p:spTree>
    <p:extLst>
      <p:ext uri="{BB962C8B-B14F-4D97-AF65-F5344CB8AC3E}">
        <p14:creationId xmlns:p14="http://schemas.microsoft.com/office/powerpoint/2010/main" val="3591796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030095" y="-141316"/>
            <a:ext cx="955964" cy="131341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166254" y="146057"/>
            <a:ext cx="2859578" cy="369332"/>
          </a:xfrm>
          <a:prstGeom prst="rect">
            <a:avLst/>
          </a:prstGeom>
          <a:noFill/>
        </p:spPr>
        <p:txBody>
          <a:bodyPr wrap="square" rtlCol="0">
            <a:spAutoFit/>
          </a:bodyPr>
          <a:lstStyle/>
          <a:p>
            <a:r>
              <a:rPr lang="en-US" altLang="ko-KR" b="1" dirty="0"/>
              <a:t>Issue summary</a:t>
            </a:r>
            <a:endParaRPr lang="ko-KR" altLang="en-US" b="1" dirty="0"/>
          </a:p>
        </p:txBody>
      </p:sp>
      <p:graphicFrame>
        <p:nvGraphicFramePr>
          <p:cNvPr id="3" name="표 2"/>
          <p:cNvGraphicFramePr>
            <a:graphicFrameLocks noGrp="1"/>
          </p:cNvGraphicFramePr>
          <p:nvPr>
            <p:extLst/>
          </p:nvPr>
        </p:nvGraphicFramePr>
        <p:xfrm>
          <a:off x="260466" y="515391"/>
          <a:ext cx="8725593" cy="856326"/>
        </p:xfrm>
        <a:graphic>
          <a:graphicData uri="http://schemas.openxmlformats.org/drawingml/2006/table">
            <a:tbl>
              <a:tblPr>
                <a:tableStyleId>{5C22544A-7EE6-4342-B048-85BDC9FD1C3A}</a:tableStyleId>
              </a:tblPr>
              <a:tblGrid>
                <a:gridCol w="1285701">
                  <a:extLst>
                    <a:ext uri="{9D8B030D-6E8A-4147-A177-3AD203B41FA5}">
                      <a16:colId xmlns:a16="http://schemas.microsoft.com/office/drawing/2014/main" val="2976591486"/>
                    </a:ext>
                  </a:extLst>
                </a:gridCol>
                <a:gridCol w="3591098">
                  <a:extLst>
                    <a:ext uri="{9D8B030D-6E8A-4147-A177-3AD203B41FA5}">
                      <a16:colId xmlns:a16="http://schemas.microsoft.com/office/drawing/2014/main" val="3040741509"/>
                    </a:ext>
                  </a:extLst>
                </a:gridCol>
                <a:gridCol w="3848794">
                  <a:extLst>
                    <a:ext uri="{9D8B030D-6E8A-4147-A177-3AD203B41FA5}">
                      <a16:colId xmlns:a16="http://schemas.microsoft.com/office/drawing/2014/main" val="2738044987"/>
                    </a:ext>
                  </a:extLst>
                </a:gridCol>
              </a:tblGrid>
              <a:tr h="166138">
                <a:tc>
                  <a:txBody>
                    <a:bodyPr/>
                    <a:lstStyle/>
                    <a:p>
                      <a:pPr algn="ctr" latinLnBrk="1"/>
                      <a:r>
                        <a:rPr lang="ko-KR" altLang="en-US" dirty="0"/>
                        <a:t>현미경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t>2/25</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t>3/04</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0182309"/>
                  </a:ext>
                </a:extLst>
              </a:tr>
              <a:tr h="490566">
                <a:tc>
                  <a:txBody>
                    <a:bodyPr/>
                    <a:lstStyle/>
                    <a:p>
                      <a:pPr algn="ctr" latinLnBrk="1"/>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latinLnBrk="1">
                        <a:buFont typeface="Arial" panose="020B0604020202020204" pitchFamily="34" charset="0"/>
                        <a:buChar char="•"/>
                      </a:pPr>
                      <a:endParaRPr lang="ko-KR"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ko-KR"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337899"/>
                  </a:ext>
                </a:extLst>
              </a:tr>
            </a:tbl>
          </a:graphicData>
        </a:graphic>
      </p:graphicFrame>
      <p:graphicFrame>
        <p:nvGraphicFramePr>
          <p:cNvPr id="5" name="표 4"/>
          <p:cNvGraphicFramePr>
            <a:graphicFrameLocks noGrp="1"/>
          </p:cNvGraphicFramePr>
          <p:nvPr>
            <p:extLst/>
          </p:nvPr>
        </p:nvGraphicFramePr>
        <p:xfrm>
          <a:off x="260466" y="888122"/>
          <a:ext cx="8725593" cy="5382856"/>
        </p:xfrm>
        <a:graphic>
          <a:graphicData uri="http://schemas.openxmlformats.org/drawingml/2006/table">
            <a:tbl>
              <a:tblPr>
                <a:tableStyleId>{5C22544A-7EE6-4342-B048-85BDC9FD1C3A}</a:tableStyleId>
              </a:tblPr>
              <a:tblGrid>
                <a:gridCol w="1286323">
                  <a:extLst>
                    <a:ext uri="{9D8B030D-6E8A-4147-A177-3AD203B41FA5}">
                      <a16:colId xmlns:a16="http://schemas.microsoft.com/office/drawing/2014/main" val="3887618014"/>
                    </a:ext>
                  </a:extLst>
                </a:gridCol>
                <a:gridCol w="3598790">
                  <a:extLst>
                    <a:ext uri="{9D8B030D-6E8A-4147-A177-3AD203B41FA5}">
                      <a16:colId xmlns:a16="http://schemas.microsoft.com/office/drawing/2014/main" val="3665645377"/>
                    </a:ext>
                  </a:extLst>
                </a:gridCol>
                <a:gridCol w="3840480">
                  <a:extLst>
                    <a:ext uri="{9D8B030D-6E8A-4147-A177-3AD203B41FA5}">
                      <a16:colId xmlns:a16="http://schemas.microsoft.com/office/drawing/2014/main" val="1536205473"/>
                    </a:ext>
                  </a:extLst>
                </a:gridCol>
              </a:tblGrid>
              <a:tr h="1278000">
                <a:tc>
                  <a:txBody>
                    <a:bodyPr/>
                    <a:lstStyle/>
                    <a:p>
                      <a:pPr algn="ctr"/>
                      <a:r>
                        <a:rPr lang="ko-KR" altLang="en-US" b="1" dirty="0"/>
                        <a:t>데이터</a:t>
                      </a:r>
                      <a:r>
                        <a:rPr lang="ko-KR" altLang="en-US"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Noise </a:t>
                      </a:r>
                      <a:r>
                        <a:rPr lang="ko-KR" altLang="en-US" sz="1200" baseline="0" dirty="0"/>
                        <a:t>판단기준 수정</a:t>
                      </a:r>
                      <a:endParaRPr lang="en-US" altLang="ko-KR" sz="1200" baseline="0" dirty="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지난주 피드백을 반영하여 수정</a:t>
                      </a:r>
                      <a:endParaRPr lang="en-US" altLang="ko-KR" sz="1200" baseline="0" dirty="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Deep Noise Filtering Model </a:t>
                      </a:r>
                      <a:r>
                        <a:rPr lang="ko-KR" altLang="en-US" sz="1200" baseline="0" dirty="0" err="1"/>
                        <a:t>재학습</a:t>
                      </a:r>
                      <a:r>
                        <a:rPr lang="ko-KR" altLang="en-US" sz="1200" baseline="0" dirty="0"/>
                        <a:t> 요청</a:t>
                      </a:r>
                      <a:endParaRPr lang="en-US" altLang="ko-KR" sz="12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Noise </a:t>
                      </a:r>
                      <a:r>
                        <a:rPr lang="ko-KR" altLang="en-US" sz="1200" baseline="0" dirty="0"/>
                        <a:t>판단기준 수정</a:t>
                      </a:r>
                      <a:endParaRPr lang="en-US" altLang="ko-KR" sz="1200" baseline="0" dirty="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바뀐 기준에 따라 </a:t>
                      </a:r>
                      <a:r>
                        <a:rPr lang="en-US" altLang="ko-KR" sz="1200" baseline="0" dirty="0"/>
                        <a:t>Model </a:t>
                      </a:r>
                      <a:r>
                        <a:rPr lang="ko-KR" altLang="en-US" sz="1200" baseline="0" dirty="0" err="1"/>
                        <a:t>학습중</a:t>
                      </a:r>
                      <a:endParaRPr lang="ko-KR" altLang="en-US" sz="12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7147906"/>
                  </a:ext>
                </a:extLst>
              </a:tr>
              <a:tr h="1570500">
                <a:tc>
                  <a:txBody>
                    <a:bodyPr/>
                    <a:lstStyle/>
                    <a:p>
                      <a:pPr algn="ctr" latinLnBrk="1"/>
                      <a:r>
                        <a:rPr lang="en-US" altLang="ko-KR" b="1" dirty="0"/>
                        <a:t>Weakly</a:t>
                      </a:r>
                      <a:r>
                        <a:rPr lang="en-US" altLang="ko-KR" b="1" baseline="0" dirty="0"/>
                        <a:t> supervised</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Patch</a:t>
                      </a:r>
                      <a:r>
                        <a:rPr lang="ko-KR" altLang="en-US" sz="1200" baseline="0" dirty="0"/>
                        <a:t>로 자른 </a:t>
                      </a:r>
                      <a:r>
                        <a:rPr lang="en-US" altLang="ko-KR" sz="1200" baseline="0" dirty="0"/>
                        <a:t>Image</a:t>
                      </a:r>
                      <a:r>
                        <a:rPr lang="ko-KR" altLang="en-US" sz="1200" baseline="0" dirty="0"/>
                        <a:t>에 </a:t>
                      </a:r>
                      <a:r>
                        <a:rPr lang="en-US" altLang="ko-KR" sz="1200" baseline="0" dirty="0"/>
                        <a:t>Multi-label classification</a:t>
                      </a:r>
                      <a:r>
                        <a:rPr lang="ko-KR" altLang="en-US" sz="1200" baseline="0" dirty="0"/>
                        <a:t>을 도입</a:t>
                      </a:r>
                      <a:endParaRPr lang="en-US" altLang="ko-KR" sz="1200" baseline="0" dirty="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Whole Image</a:t>
                      </a:r>
                      <a:r>
                        <a:rPr lang="ko-KR" altLang="en-US" sz="1200" baseline="0" dirty="0"/>
                        <a:t>와 </a:t>
                      </a:r>
                      <a:r>
                        <a:rPr lang="en-US" altLang="ko-KR" sz="1200" baseline="0" dirty="0"/>
                        <a:t>Patch Image</a:t>
                      </a:r>
                      <a:r>
                        <a:rPr lang="ko-KR" altLang="en-US" sz="1200" baseline="0" dirty="0"/>
                        <a:t>사이의 정보 차이를 극복하고자 함</a:t>
                      </a:r>
                      <a:endParaRPr lang="en-US" altLang="ko-KR" sz="1200" baseline="0"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Layer-CAM </a:t>
                      </a:r>
                      <a:r>
                        <a:rPr lang="ko-KR" altLang="en-US" sz="1200" baseline="0" dirty="0"/>
                        <a:t>방식의 </a:t>
                      </a:r>
                      <a:r>
                        <a:rPr lang="en-US" altLang="ko-KR" sz="1200" baseline="0" dirty="0"/>
                        <a:t>CAM</a:t>
                      </a:r>
                      <a:r>
                        <a:rPr lang="ko-KR" altLang="en-US" sz="1200" baseline="0" dirty="0"/>
                        <a:t>생성 </a:t>
                      </a:r>
                      <a:r>
                        <a:rPr lang="ko-KR" altLang="en-US" sz="1200" baseline="0" dirty="0" err="1"/>
                        <a:t>실험중</a:t>
                      </a:r>
                      <a:endParaRPr lang="en-US" altLang="ko-KR" sz="12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Multi-label classification </a:t>
                      </a:r>
                      <a:r>
                        <a:rPr lang="ko-KR" altLang="en-US" sz="1200" baseline="0" dirty="0"/>
                        <a:t>으로 학습된 </a:t>
                      </a:r>
                      <a:r>
                        <a:rPr lang="en-US" altLang="ko-KR" sz="1200" baseline="0" dirty="0"/>
                        <a:t>Layer-CAM Model</a:t>
                      </a:r>
                      <a:r>
                        <a:rPr lang="ko-KR" altLang="en-US" sz="1200" baseline="0" dirty="0"/>
                        <a:t>의 </a:t>
                      </a:r>
                      <a:r>
                        <a:rPr lang="en-US" altLang="ko-KR" sz="1200" baseline="0" dirty="0"/>
                        <a:t>Pseudo CAM</a:t>
                      </a:r>
                      <a:r>
                        <a:rPr lang="ko-KR" altLang="en-US" sz="1200" baseline="0" dirty="0"/>
                        <a:t>출력</a:t>
                      </a:r>
                      <a:endParaRPr lang="en-US" altLang="ko-KR" sz="1200" baseline="0"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MIL(Multiple Instance Learning)</a:t>
                      </a:r>
                      <a:r>
                        <a:rPr lang="ko-KR" altLang="en-US" sz="1200" baseline="0" dirty="0"/>
                        <a:t>방식 도입 의견 제시</a:t>
                      </a:r>
                      <a:endParaRPr lang="en-US" altLang="ko-KR" sz="12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6297661"/>
                  </a:ext>
                </a:extLst>
              </a:tr>
              <a:tr h="2077156">
                <a:tc>
                  <a:txBody>
                    <a:bodyPr/>
                    <a:lstStyle/>
                    <a:p>
                      <a:pPr algn="ctr" latinLnBrk="1"/>
                      <a:r>
                        <a:rPr lang="en-US" altLang="ko-KR" sz="1400" b="1" dirty="0"/>
                        <a:t>Segmentation</a:t>
                      </a:r>
                      <a:endParaRPr lang="ko-KR"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지난주 </a:t>
                      </a:r>
                      <a:r>
                        <a:rPr lang="en-US" altLang="ko-KR" sz="1200" baseline="0" dirty="0"/>
                        <a:t>Metric</a:t>
                      </a:r>
                      <a:r>
                        <a:rPr lang="ko-KR" altLang="en-US" sz="1200" baseline="0" dirty="0"/>
                        <a:t>에 대한 제안을 바탕으로 기존에 학습되었던 모델 재 추론 및 성능 보고</a:t>
                      </a:r>
                      <a:endParaRPr lang="en-US" altLang="ko-KR" sz="1200" baseline="0"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Image</a:t>
                      </a:r>
                      <a:r>
                        <a:rPr lang="ko-KR" altLang="en-US" sz="1200" baseline="0" dirty="0"/>
                        <a:t> </a:t>
                      </a:r>
                      <a:r>
                        <a:rPr lang="en-US" altLang="ko-KR" sz="1200" baseline="0" dirty="0"/>
                        <a:t>Resolution</a:t>
                      </a:r>
                      <a:r>
                        <a:rPr lang="ko-KR" altLang="en-US" sz="1200" baseline="0" dirty="0"/>
                        <a:t>을 올리는 실험 진행중 </a:t>
                      </a:r>
                      <a:endParaRPr lang="en-US" altLang="ko-KR" sz="12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Patch Resolution </a:t>
                      </a:r>
                      <a:r>
                        <a:rPr lang="ko-KR" altLang="en-US" sz="1200" baseline="0" dirty="0"/>
                        <a:t>실험결과 추가 제시</a:t>
                      </a:r>
                      <a:endParaRPr lang="en-US" altLang="ko-KR" sz="12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4120098"/>
                  </a:ext>
                </a:extLst>
              </a:tr>
              <a:tr h="383853">
                <a:tc>
                  <a:txBody>
                    <a:bodyPr/>
                    <a:lstStyle/>
                    <a:p>
                      <a:pPr algn="ctr" latinLnBrk="1"/>
                      <a:r>
                        <a:rPr lang="ko-KR" altLang="en-US" b="1" dirty="0"/>
                        <a:t>기타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IRB</a:t>
                      </a:r>
                      <a:r>
                        <a:rPr lang="ko-KR" altLang="en-US" sz="1200" baseline="0" dirty="0"/>
                        <a:t> 승인 진행상황 보고</a:t>
                      </a:r>
                      <a:endParaRPr lang="en-US" altLang="ko-KR" sz="12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IRB</a:t>
                      </a:r>
                      <a:r>
                        <a:rPr lang="ko-KR" altLang="en-US" sz="1200" baseline="0" dirty="0"/>
                        <a:t>서류 카이스트</a:t>
                      </a:r>
                      <a:r>
                        <a:rPr lang="en-US" altLang="ko-KR" sz="1200" baseline="0" dirty="0"/>
                        <a:t>IRB</a:t>
                      </a:r>
                      <a:r>
                        <a:rPr lang="ko-KR" altLang="en-US" sz="1200" baseline="0" dirty="0"/>
                        <a:t>측에 제출완료</a:t>
                      </a:r>
                      <a:endParaRPr lang="en-US" altLang="ko-KR" sz="1200" baseline="0" dirty="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하드카피 제출 요구</a:t>
                      </a:r>
                      <a:endParaRPr lang="en-US" altLang="ko-KR" sz="12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2242504"/>
                  </a:ext>
                </a:extLst>
              </a:tr>
            </a:tbl>
          </a:graphicData>
        </a:graphic>
      </p:graphicFrame>
    </p:spTree>
    <p:extLst>
      <p:ext uri="{BB962C8B-B14F-4D97-AF65-F5344CB8AC3E}">
        <p14:creationId xmlns:p14="http://schemas.microsoft.com/office/powerpoint/2010/main" val="499359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030095" y="-141316"/>
            <a:ext cx="955964" cy="131341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1454727" y="3882045"/>
            <a:ext cx="593528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18802" y="3208712"/>
            <a:ext cx="7360922" cy="523220"/>
          </a:xfrm>
          <a:prstGeom prst="rect">
            <a:avLst/>
          </a:prstGeom>
          <a:noFill/>
        </p:spPr>
        <p:txBody>
          <a:bodyPr wrap="square" rtlCol="0">
            <a:spAutoFit/>
          </a:bodyPr>
          <a:lstStyle/>
          <a:p>
            <a:pPr algn="ctr"/>
            <a:r>
              <a:rPr lang="ko-KR" altLang="en-US" sz="2800" b="1" dirty="0" err="1" smtClean="0">
                <a:latin typeface="+mj-ea"/>
                <a:ea typeface="+mj-ea"/>
              </a:rPr>
              <a:t>스케너</a:t>
            </a:r>
            <a:r>
              <a:rPr lang="ko-KR" altLang="en-US" sz="2800" b="1" dirty="0" smtClean="0">
                <a:latin typeface="+mj-ea"/>
                <a:ea typeface="+mj-ea"/>
              </a:rPr>
              <a:t> 시스템</a:t>
            </a:r>
            <a:endParaRPr lang="ko-KR" altLang="en-US" sz="2800" b="1" dirty="0">
              <a:latin typeface="+mj-ea"/>
              <a:ea typeface="+mj-ea"/>
            </a:endParaRPr>
          </a:p>
        </p:txBody>
      </p:sp>
      <p:sp>
        <p:nvSpPr>
          <p:cNvPr id="8" name="TextBox 7"/>
          <p:cNvSpPr txBox="1"/>
          <p:nvPr/>
        </p:nvSpPr>
        <p:spPr>
          <a:xfrm>
            <a:off x="818802" y="3863199"/>
            <a:ext cx="7360922" cy="400110"/>
          </a:xfrm>
          <a:prstGeom prst="rect">
            <a:avLst/>
          </a:prstGeom>
          <a:noFill/>
        </p:spPr>
        <p:txBody>
          <a:bodyPr wrap="square" rtlCol="0">
            <a:spAutoFit/>
          </a:bodyPr>
          <a:lstStyle/>
          <a:p>
            <a:pPr algn="ctr"/>
            <a:r>
              <a:rPr lang="ko-KR" altLang="en-US" sz="2000" b="1" dirty="0" smtClean="0">
                <a:latin typeface="+mj-ea"/>
                <a:ea typeface="+mj-ea"/>
              </a:rPr>
              <a:t>업데이트 내용 및 진행 사항</a:t>
            </a:r>
            <a:endParaRPr lang="ko-KR" altLang="en-US" sz="2000" b="1" dirty="0">
              <a:latin typeface="+mj-ea"/>
              <a:ea typeface="+mj-ea"/>
            </a:endParaRPr>
          </a:p>
        </p:txBody>
      </p:sp>
    </p:spTree>
    <p:extLst>
      <p:ext uri="{BB962C8B-B14F-4D97-AF65-F5344CB8AC3E}">
        <p14:creationId xmlns:p14="http://schemas.microsoft.com/office/powerpoint/2010/main" val="2130670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직선 연결선 55"/>
          <p:cNvCxnSpPr/>
          <p:nvPr/>
        </p:nvCxnSpPr>
        <p:spPr>
          <a:xfrm>
            <a:off x="445454" y="554291"/>
            <a:ext cx="3324880" cy="1166"/>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5522" y="184959"/>
            <a:ext cx="1675459" cy="369332"/>
          </a:xfrm>
          <a:prstGeom prst="rect">
            <a:avLst/>
          </a:prstGeom>
          <a:noFill/>
        </p:spPr>
        <p:txBody>
          <a:bodyPr wrap="none" rtlCol="0">
            <a:spAutoFit/>
          </a:bodyPr>
          <a:lstStyle/>
          <a:p>
            <a:r>
              <a:rPr lang="ko-KR" altLang="en-US" b="1" dirty="0" smtClean="0"/>
              <a:t>모델 성능 이슈</a:t>
            </a:r>
            <a:endParaRPr lang="ko-KR" altLang="en-US" b="1" dirty="0"/>
          </a:p>
        </p:txBody>
      </p:sp>
      <p:sp>
        <p:nvSpPr>
          <p:cNvPr id="13" name="TextBox 12"/>
          <p:cNvSpPr txBox="1"/>
          <p:nvPr/>
        </p:nvSpPr>
        <p:spPr>
          <a:xfrm>
            <a:off x="445453" y="677402"/>
            <a:ext cx="4122492" cy="1169551"/>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smtClean="0"/>
              <a:t>주요 원인</a:t>
            </a:r>
            <a:r>
              <a:rPr lang="en-US" altLang="ko-KR" sz="1400" dirty="0" smtClean="0"/>
              <a:t>: </a:t>
            </a:r>
            <a:r>
              <a:rPr lang="ko-KR" altLang="en-US" sz="1400" dirty="0" smtClean="0"/>
              <a:t>대소 문자 이슈</a:t>
            </a:r>
            <a:endParaRPr lang="en-US" altLang="ko-KR" sz="1400" dirty="0" smtClean="0"/>
          </a:p>
          <a:p>
            <a:pPr marL="742950" lvl="1" indent="-285750">
              <a:buFont typeface="Arial" panose="020B0604020202020204" pitchFamily="34" charset="0"/>
              <a:buChar char="•"/>
            </a:pPr>
            <a:r>
              <a:rPr lang="ko-KR" altLang="en-US" sz="1400" dirty="0"/>
              <a:t>대상 파일</a:t>
            </a:r>
            <a:r>
              <a:rPr lang="en-US" altLang="ko-KR" sz="1400" dirty="0"/>
              <a:t>: </a:t>
            </a:r>
            <a:r>
              <a:rPr lang="ko-KR" altLang="en-US" sz="1400" dirty="0" err="1"/>
              <a:t>project_config.py</a:t>
            </a:r>
            <a:r>
              <a:rPr lang="ko-KR" altLang="en-US" sz="1400" dirty="0"/>
              <a:t>, </a:t>
            </a:r>
            <a:endParaRPr lang="en-US" altLang="ko-KR" sz="1400" dirty="0" smtClean="0"/>
          </a:p>
          <a:p>
            <a:pPr marL="742950" lvl="1" indent="-285750">
              <a:buFont typeface="Arial" panose="020B0604020202020204" pitchFamily="34" charset="0"/>
              <a:buChar char="•"/>
            </a:pPr>
            <a:endParaRPr lang="en-US" altLang="ko-KR" sz="1400" dirty="0" smtClean="0"/>
          </a:p>
          <a:p>
            <a:pPr marL="742950" lvl="1" indent="-285750">
              <a:buFont typeface="Arial" panose="020B0604020202020204" pitchFamily="34" charset="0"/>
              <a:buChar char="•"/>
            </a:pPr>
            <a:r>
              <a:rPr lang="ko-KR" altLang="en-US" sz="1400" dirty="0" err="1" smtClean="0"/>
              <a:t>씨젠</a:t>
            </a:r>
            <a:r>
              <a:rPr lang="ko-KR" altLang="en-US" sz="1400" dirty="0" smtClean="0"/>
              <a:t> </a:t>
            </a:r>
            <a:r>
              <a:rPr lang="en-US" altLang="ko-KR" sz="1400" dirty="0" smtClean="0"/>
              <a:t>– </a:t>
            </a:r>
            <a:r>
              <a:rPr lang="ko-KR" altLang="en-US" sz="1400" dirty="0" smtClean="0"/>
              <a:t>코드를 복사해서 사용하는 과정에서 이미 수정된 것으로 확인</a:t>
            </a:r>
            <a:r>
              <a:rPr lang="en-US" altLang="ko-KR" sz="1400" dirty="0" smtClean="0"/>
              <a:t> (=</a:t>
            </a:r>
            <a:r>
              <a:rPr lang="ko-KR" altLang="en-US" sz="1400" dirty="0" smtClean="0"/>
              <a:t>동일 모델</a:t>
            </a:r>
            <a:r>
              <a:rPr lang="en-US" altLang="ko-KR" sz="1400" dirty="0" smtClean="0"/>
              <a:t>)</a:t>
            </a:r>
            <a:endParaRPr lang="ko-KR" altLang="en-US" sz="1400" dirty="0"/>
          </a:p>
        </p:txBody>
      </p:sp>
      <p:sp>
        <p:nvSpPr>
          <p:cNvPr id="21" name="직사각형 20"/>
          <p:cNvSpPr/>
          <p:nvPr/>
        </p:nvSpPr>
        <p:spPr>
          <a:xfrm>
            <a:off x="9225905" y="5480447"/>
            <a:ext cx="2348469" cy="923330"/>
          </a:xfrm>
          <a:prstGeom prst="rect">
            <a:avLst/>
          </a:prstGeom>
          <a:ln>
            <a:solidFill>
              <a:schemeClr val="tx1"/>
            </a:solidFill>
          </a:ln>
        </p:spPr>
        <p:txBody>
          <a:bodyPr wrap="square">
            <a:spAutoFit/>
          </a:bodyPr>
          <a:lstStyle/>
          <a:p>
            <a:r>
              <a:rPr lang="ko-KR" altLang="en-US" sz="900" dirty="0" err="1"/>
              <a:t>anatomy</a:t>
            </a:r>
            <a:r>
              <a:rPr lang="ko-KR" altLang="en-US" sz="900" dirty="0"/>
              <a:t> = "</a:t>
            </a:r>
            <a:r>
              <a:rPr lang="ko-KR" altLang="en-US" sz="900" dirty="0" err="1"/>
              <a:t>Stomach</a:t>
            </a:r>
            <a:r>
              <a:rPr lang="ko-KR" altLang="en-US" sz="900" dirty="0"/>
              <a:t>"</a:t>
            </a:r>
          </a:p>
          <a:p>
            <a:r>
              <a:rPr lang="ko-KR" altLang="en-US" sz="900" dirty="0"/>
              <a:t>...</a:t>
            </a:r>
          </a:p>
          <a:p>
            <a:r>
              <a:rPr lang="ko-KR" altLang="en-US" sz="900" dirty="0" err="1"/>
              <a:t>if</a:t>
            </a:r>
            <a:r>
              <a:rPr lang="ko-KR" altLang="en-US" sz="900" dirty="0"/>
              <a:t> </a:t>
            </a:r>
            <a:r>
              <a:rPr lang="ko-KR" altLang="en-US" sz="900" dirty="0" err="1"/>
              <a:t>anatomy.lower</a:t>
            </a:r>
            <a:r>
              <a:rPr lang="ko-KR" altLang="en-US" sz="900" dirty="0"/>
              <a:t>() == "</a:t>
            </a:r>
            <a:r>
              <a:rPr lang="ko-KR" altLang="en-US" sz="900" dirty="0" err="1"/>
              <a:t>stomach</a:t>
            </a:r>
            <a:r>
              <a:rPr lang="ko-KR" altLang="en-US" sz="900" dirty="0"/>
              <a:t>":</a:t>
            </a:r>
          </a:p>
          <a:p>
            <a:r>
              <a:rPr lang="ko-KR" altLang="en-US" sz="900" dirty="0"/>
              <a:t>    </a:t>
            </a:r>
            <a:r>
              <a:rPr lang="ko-KR" altLang="en-US" sz="900" dirty="0" err="1"/>
              <a:t>slide_model_path</a:t>
            </a:r>
            <a:r>
              <a:rPr lang="ko-KR" altLang="en-US" sz="900" dirty="0"/>
              <a:t> = "</a:t>
            </a:r>
            <a:r>
              <a:rPr lang="ko-KR" altLang="en-US" sz="900" dirty="0" err="1"/>
              <a:t>stomach_model_path</a:t>
            </a:r>
            <a:r>
              <a:rPr lang="ko-KR" altLang="en-US" sz="900" dirty="0"/>
              <a:t>"</a:t>
            </a:r>
          </a:p>
          <a:p>
            <a:r>
              <a:rPr lang="ko-KR" altLang="en-US" sz="900" dirty="0" err="1"/>
              <a:t>else</a:t>
            </a:r>
            <a:r>
              <a:rPr lang="ko-KR" altLang="en-US" sz="900" dirty="0"/>
              <a:t>:</a:t>
            </a:r>
          </a:p>
          <a:p>
            <a:r>
              <a:rPr lang="ko-KR" altLang="en-US" sz="900" dirty="0"/>
              <a:t>    </a:t>
            </a:r>
            <a:r>
              <a:rPr lang="ko-KR" altLang="en-US" sz="900" dirty="0" err="1"/>
              <a:t>slide_model_path</a:t>
            </a:r>
            <a:r>
              <a:rPr lang="ko-KR" altLang="en-US" sz="900" dirty="0"/>
              <a:t> = "</a:t>
            </a:r>
            <a:r>
              <a:rPr lang="ko-KR" altLang="en-US" sz="900" dirty="0" err="1"/>
              <a:t>colon_model_path</a:t>
            </a:r>
            <a:endParaRPr lang="ko-KR" altLang="en-US" sz="900" dirty="0"/>
          </a:p>
        </p:txBody>
      </p:sp>
      <p:sp>
        <p:nvSpPr>
          <p:cNvPr id="23" name="직사각형 22"/>
          <p:cNvSpPr/>
          <p:nvPr/>
        </p:nvSpPr>
        <p:spPr>
          <a:xfrm>
            <a:off x="941310" y="2391117"/>
            <a:ext cx="581113" cy="2239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p:cNvPicPr>
            <a:picLocks noChangeAspect="1"/>
          </p:cNvPicPr>
          <p:nvPr/>
        </p:nvPicPr>
        <p:blipFill rotWithShape="1">
          <a:blip r:embed="rId2"/>
          <a:srcRect r="21062"/>
          <a:stretch/>
        </p:blipFill>
        <p:spPr>
          <a:xfrm>
            <a:off x="59820" y="1911434"/>
            <a:ext cx="3710513" cy="1444877"/>
          </a:xfrm>
          <a:prstGeom prst="rect">
            <a:avLst/>
          </a:prstGeom>
          <a:ln>
            <a:solidFill>
              <a:schemeClr val="tx1"/>
            </a:solidFill>
          </a:ln>
        </p:spPr>
      </p:pic>
      <p:cxnSp>
        <p:nvCxnSpPr>
          <p:cNvPr id="28" name="직선 화살표 연결선 27"/>
          <p:cNvCxnSpPr>
            <a:stCxn id="25" idx="2"/>
          </p:cNvCxnSpPr>
          <p:nvPr/>
        </p:nvCxnSpPr>
        <p:spPr>
          <a:xfrm flipH="1">
            <a:off x="538387" y="3356311"/>
            <a:ext cx="1376690" cy="2544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직선 화살표 연결선 211"/>
          <p:cNvCxnSpPr>
            <a:stCxn id="25" idx="3"/>
            <a:endCxn id="15" idx="1"/>
          </p:cNvCxnSpPr>
          <p:nvPr/>
        </p:nvCxnSpPr>
        <p:spPr>
          <a:xfrm>
            <a:off x="3770333" y="2633873"/>
            <a:ext cx="397161" cy="539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그림 42"/>
          <p:cNvPicPr>
            <a:picLocks noChangeAspect="1"/>
          </p:cNvPicPr>
          <p:nvPr/>
        </p:nvPicPr>
        <p:blipFill>
          <a:blip r:embed="rId3"/>
          <a:stretch>
            <a:fillRect/>
          </a:stretch>
        </p:blipFill>
        <p:spPr>
          <a:xfrm>
            <a:off x="262086" y="4349143"/>
            <a:ext cx="4532465" cy="2262607"/>
          </a:xfrm>
          <a:prstGeom prst="rect">
            <a:avLst/>
          </a:prstGeom>
        </p:spPr>
      </p:pic>
      <p:sp>
        <p:nvSpPr>
          <p:cNvPr id="46" name="직사각형 45"/>
          <p:cNvSpPr/>
          <p:nvPr/>
        </p:nvSpPr>
        <p:spPr>
          <a:xfrm>
            <a:off x="9225905" y="4872363"/>
            <a:ext cx="3307222" cy="400110"/>
          </a:xfrm>
          <a:prstGeom prst="rect">
            <a:avLst/>
          </a:prstGeom>
        </p:spPr>
        <p:txBody>
          <a:bodyPr wrap="square">
            <a:spAutoFit/>
          </a:bodyPr>
          <a:lstStyle/>
          <a:p>
            <a:r>
              <a:rPr lang="ko-KR" altLang="en-US" sz="1000" dirty="0"/>
              <a:t>main.py -&gt; </a:t>
            </a:r>
            <a:r>
              <a:rPr lang="ko-KR" altLang="en-US" sz="1000" dirty="0" err="1"/>
              <a:t>tile_size</a:t>
            </a:r>
            <a:r>
              <a:rPr lang="ko-KR" altLang="en-US" sz="1000" dirty="0"/>
              <a:t> = </a:t>
            </a:r>
            <a:r>
              <a:rPr lang="ko-KR" altLang="en-US" sz="1000" dirty="0" err="1"/>
              <a:t>tile_size</a:t>
            </a:r>
            <a:endParaRPr lang="ko-KR" altLang="en-US" sz="1000" dirty="0"/>
          </a:p>
          <a:p>
            <a:r>
              <a:rPr lang="ko-KR" altLang="en-US" sz="1000" dirty="0"/>
              <a:t>src/utils/utils_tiling.py -&gt; </a:t>
            </a:r>
            <a:r>
              <a:rPr lang="ko-KR" altLang="en-US" sz="1000" dirty="0" err="1"/>
              <a:t>tile_size</a:t>
            </a:r>
            <a:r>
              <a:rPr lang="ko-KR" altLang="en-US" sz="1000" dirty="0"/>
              <a:t> = </a:t>
            </a:r>
            <a:r>
              <a:rPr lang="ko-KR" altLang="en-US" sz="1000" dirty="0" err="1"/>
              <a:t>tile_size</a:t>
            </a:r>
            <a:r>
              <a:rPr lang="ko-KR" altLang="en-US" sz="1000" dirty="0"/>
              <a:t> -(2*</a:t>
            </a:r>
            <a:r>
              <a:rPr lang="ko-KR" altLang="en-US" sz="1000" dirty="0" err="1"/>
              <a:t>overlap</a:t>
            </a:r>
            <a:r>
              <a:rPr lang="ko-KR" altLang="en-US" sz="1000" dirty="0"/>
              <a:t>)</a:t>
            </a:r>
          </a:p>
        </p:txBody>
      </p:sp>
      <p:pic>
        <p:nvPicPr>
          <p:cNvPr id="51" name="그림 50"/>
          <p:cNvPicPr>
            <a:picLocks noChangeAspect="1"/>
          </p:cNvPicPr>
          <p:nvPr/>
        </p:nvPicPr>
        <p:blipFill>
          <a:blip r:embed="rId4"/>
          <a:stretch>
            <a:fillRect/>
          </a:stretch>
        </p:blipFill>
        <p:spPr>
          <a:xfrm>
            <a:off x="5746687" y="1971477"/>
            <a:ext cx="3310415" cy="432854"/>
          </a:xfrm>
          <a:prstGeom prst="rect">
            <a:avLst/>
          </a:prstGeom>
          <a:ln w="19050">
            <a:solidFill>
              <a:schemeClr val="tx1"/>
            </a:solidFill>
          </a:ln>
        </p:spPr>
      </p:pic>
      <p:sp>
        <p:nvSpPr>
          <p:cNvPr id="259" name="TextBox 258"/>
          <p:cNvSpPr txBox="1"/>
          <p:nvPr/>
        </p:nvSpPr>
        <p:spPr>
          <a:xfrm>
            <a:off x="5144208" y="694036"/>
            <a:ext cx="3349415" cy="1169551"/>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smtClean="0"/>
              <a:t>기타 개선 사항</a:t>
            </a:r>
            <a:endParaRPr lang="en-US" altLang="ko-KR" sz="1400" dirty="0" smtClean="0"/>
          </a:p>
          <a:p>
            <a:pPr marL="742950" lvl="1" indent="-285750">
              <a:buFont typeface="Arial" panose="020B0604020202020204" pitchFamily="34" charset="0"/>
              <a:buChar char="•"/>
            </a:pPr>
            <a:r>
              <a:rPr lang="en-US" altLang="ko-KR" sz="1400" dirty="0" smtClean="0"/>
              <a:t>8 pixels </a:t>
            </a:r>
            <a:r>
              <a:rPr lang="ko-KR" altLang="en-US" sz="1400" dirty="0" smtClean="0"/>
              <a:t>이슈</a:t>
            </a:r>
            <a:endParaRPr lang="en-US" altLang="ko-KR" sz="1400" dirty="0" smtClean="0"/>
          </a:p>
          <a:p>
            <a:pPr marL="742950" lvl="1" indent="-285750">
              <a:buFont typeface="Arial" panose="020B0604020202020204" pitchFamily="34" charset="0"/>
              <a:buChar char="•"/>
            </a:pPr>
            <a:r>
              <a:rPr lang="ko-KR" altLang="en-US" sz="1400" dirty="0"/>
              <a:t>대상 파일</a:t>
            </a:r>
            <a:r>
              <a:rPr lang="en-US" altLang="ko-KR" sz="1400" dirty="0"/>
              <a:t>: </a:t>
            </a:r>
            <a:endParaRPr lang="en-US" altLang="ko-KR" sz="1400" dirty="0" smtClean="0"/>
          </a:p>
          <a:p>
            <a:pPr marL="1200150" lvl="2" indent="-285750">
              <a:buFont typeface="Arial" panose="020B0604020202020204" pitchFamily="34" charset="0"/>
              <a:buChar char="•"/>
            </a:pPr>
            <a:r>
              <a:rPr lang="en-US" altLang="ko-KR" sz="1400" dirty="0"/>
              <a:t>m</a:t>
            </a:r>
            <a:r>
              <a:rPr lang="en-US" altLang="ko-KR" sz="1400" dirty="0" smtClean="0"/>
              <a:t>ain</a:t>
            </a:r>
          </a:p>
          <a:p>
            <a:pPr marL="1200150" lvl="2" indent="-285750">
              <a:buFont typeface="Arial" panose="020B0604020202020204" pitchFamily="34" charset="0"/>
              <a:buChar char="•"/>
            </a:pPr>
            <a:r>
              <a:rPr lang="en-US" altLang="ko-KR" sz="1400" dirty="0"/>
              <a:t>u</a:t>
            </a:r>
            <a:r>
              <a:rPr lang="en-US" altLang="ko-KR" sz="1400" dirty="0" smtClean="0"/>
              <a:t>tils_tiling.py </a:t>
            </a:r>
            <a:endParaRPr lang="ko-KR" altLang="en-US" sz="1400" dirty="0"/>
          </a:p>
        </p:txBody>
      </p:sp>
      <p:cxnSp>
        <p:nvCxnSpPr>
          <p:cNvPr id="268" name="직선 연결선 267"/>
          <p:cNvCxnSpPr/>
          <p:nvPr/>
        </p:nvCxnSpPr>
        <p:spPr>
          <a:xfrm flipH="1">
            <a:off x="4965106" y="939458"/>
            <a:ext cx="51275" cy="5103537"/>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그림 14"/>
          <p:cNvPicPr>
            <a:picLocks noChangeAspect="1"/>
          </p:cNvPicPr>
          <p:nvPr/>
        </p:nvPicPr>
        <p:blipFill rotWithShape="1">
          <a:blip r:embed="rId5"/>
          <a:srcRect l="2348" t="8627"/>
          <a:stretch/>
        </p:blipFill>
        <p:spPr>
          <a:xfrm>
            <a:off x="4167494" y="2782465"/>
            <a:ext cx="1762227" cy="781570"/>
          </a:xfrm>
          <a:prstGeom prst="rect">
            <a:avLst/>
          </a:prstGeom>
          <a:ln w="28575">
            <a:solidFill>
              <a:srgbClr val="FF0000"/>
            </a:solidFill>
          </a:ln>
        </p:spPr>
      </p:pic>
      <p:cxnSp>
        <p:nvCxnSpPr>
          <p:cNvPr id="273" name="직선 화살표 연결선 272"/>
          <p:cNvCxnSpPr>
            <a:stCxn id="51" idx="2"/>
            <a:endCxn id="15" idx="3"/>
          </p:cNvCxnSpPr>
          <p:nvPr/>
        </p:nvCxnSpPr>
        <p:spPr>
          <a:xfrm flipH="1">
            <a:off x="5929721" y="2404331"/>
            <a:ext cx="1472174" cy="768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6" name="TextBox 275"/>
          <p:cNvSpPr txBox="1"/>
          <p:nvPr/>
        </p:nvSpPr>
        <p:spPr>
          <a:xfrm>
            <a:off x="5144207" y="3702812"/>
            <a:ext cx="3859867" cy="13849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smtClean="0"/>
              <a:t>이번 </a:t>
            </a:r>
            <a:r>
              <a:rPr lang="en-US" altLang="ko-KR" sz="1400" dirty="0" smtClean="0"/>
              <a:t>multi thread </a:t>
            </a:r>
            <a:r>
              <a:rPr lang="ko-KR" altLang="en-US" sz="1400" dirty="0" smtClean="0"/>
              <a:t>업데이트에서 코드 복사 과정에서 </a:t>
            </a:r>
            <a:r>
              <a:rPr lang="en-US" altLang="ko-KR" sz="1400" dirty="0" smtClean="0"/>
              <a:t>old </a:t>
            </a:r>
            <a:r>
              <a:rPr lang="ko-KR" altLang="en-US" sz="1400" dirty="0" smtClean="0"/>
              <a:t>코드가 복사된것으로 확인 </a:t>
            </a:r>
            <a:endParaRPr lang="en-US" altLang="ko-KR" sz="1400" dirty="0" smtClean="0"/>
          </a:p>
          <a:p>
            <a:pPr marL="285750" indent="-285750">
              <a:lnSpc>
                <a:spcPct val="150000"/>
              </a:lnSpc>
              <a:buFont typeface="Arial" panose="020B0604020202020204" pitchFamily="34" charset="0"/>
              <a:buChar char="•"/>
            </a:pPr>
            <a:r>
              <a:rPr lang="en-US" altLang="ko-KR" sz="1400" dirty="0" smtClean="0"/>
              <a:t>*intel</a:t>
            </a:r>
            <a:r>
              <a:rPr lang="ko-KR" altLang="en-US" sz="1400" dirty="0" smtClean="0"/>
              <a:t>에서 속도 개선하여</a:t>
            </a:r>
            <a:r>
              <a:rPr lang="en-US" altLang="ko-KR" sz="1400" dirty="0" smtClean="0"/>
              <a:t>, </a:t>
            </a:r>
            <a:r>
              <a:rPr lang="en-US" altLang="ko-KR" sz="1400" dirty="0" err="1" smtClean="0"/>
              <a:t>bigstar</a:t>
            </a:r>
            <a:r>
              <a:rPr lang="ko-KR" altLang="en-US" sz="1400" dirty="0" smtClean="0"/>
              <a:t>를 위해서 생성했던 코드</a:t>
            </a:r>
            <a:endParaRPr lang="ko-KR" altLang="en-US" sz="1400" dirty="0"/>
          </a:p>
        </p:txBody>
      </p:sp>
    </p:spTree>
    <p:extLst>
      <p:ext uri="{BB962C8B-B14F-4D97-AF65-F5344CB8AC3E}">
        <p14:creationId xmlns:p14="http://schemas.microsoft.com/office/powerpoint/2010/main" val="818719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541511" y="2956198"/>
            <a:ext cx="937472" cy="729940"/>
          </a:xfrm>
          <a:prstGeom prst="rect">
            <a:avLst/>
          </a:prstGeom>
        </p:spPr>
      </p:pic>
      <p:sp>
        <p:nvSpPr>
          <p:cNvPr id="5" name="TextBox 4"/>
          <p:cNvSpPr txBox="1"/>
          <p:nvPr/>
        </p:nvSpPr>
        <p:spPr>
          <a:xfrm>
            <a:off x="487111" y="469998"/>
            <a:ext cx="1847039" cy="369332"/>
          </a:xfrm>
          <a:prstGeom prst="rect">
            <a:avLst/>
          </a:prstGeom>
          <a:noFill/>
        </p:spPr>
        <p:txBody>
          <a:bodyPr wrap="square" rtlCol="0">
            <a:spAutoFit/>
          </a:bodyPr>
          <a:lstStyle/>
          <a:p>
            <a:r>
              <a:rPr lang="en-US" altLang="ko-KR" dirty="0" smtClean="0"/>
              <a:t>Utils_tiles.py</a:t>
            </a:r>
            <a:endParaRPr lang="ko-KR" altLang="en-US" dirty="0"/>
          </a:p>
        </p:txBody>
      </p:sp>
      <p:pic>
        <p:nvPicPr>
          <p:cNvPr id="6" name="그림 5"/>
          <p:cNvPicPr>
            <a:picLocks noChangeAspect="1"/>
          </p:cNvPicPr>
          <p:nvPr/>
        </p:nvPicPr>
        <p:blipFill>
          <a:blip r:embed="rId3"/>
          <a:stretch>
            <a:fillRect/>
          </a:stretch>
        </p:blipFill>
        <p:spPr>
          <a:xfrm>
            <a:off x="669504" y="1749066"/>
            <a:ext cx="681486" cy="786330"/>
          </a:xfrm>
          <a:prstGeom prst="rect">
            <a:avLst/>
          </a:prstGeom>
        </p:spPr>
      </p:pic>
      <p:sp>
        <p:nvSpPr>
          <p:cNvPr id="7" name="왼쪽 중괄호 6"/>
          <p:cNvSpPr/>
          <p:nvPr/>
        </p:nvSpPr>
        <p:spPr>
          <a:xfrm>
            <a:off x="782732" y="883548"/>
            <a:ext cx="121485" cy="611917"/>
          </a:xfrm>
          <a:prstGeom prst="leftBrace">
            <a:avLst/>
          </a:prstGeom>
          <a:solidFill>
            <a:schemeClr val="bg1"/>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960839" y="747735"/>
            <a:ext cx="1847039" cy="369332"/>
          </a:xfrm>
          <a:prstGeom prst="rect">
            <a:avLst/>
          </a:prstGeom>
          <a:noFill/>
        </p:spPr>
        <p:txBody>
          <a:bodyPr wrap="square" rtlCol="0">
            <a:spAutoFit/>
          </a:bodyPr>
          <a:lstStyle/>
          <a:p>
            <a:r>
              <a:rPr lang="en-US" altLang="ko-KR" dirty="0" err="1" smtClean="0"/>
              <a:t>Save_patches</a:t>
            </a:r>
            <a:endParaRPr lang="ko-KR" altLang="en-US" dirty="0"/>
          </a:p>
        </p:txBody>
      </p:sp>
      <p:sp>
        <p:nvSpPr>
          <p:cNvPr id="10" name="TextBox 9"/>
          <p:cNvSpPr txBox="1"/>
          <p:nvPr/>
        </p:nvSpPr>
        <p:spPr>
          <a:xfrm>
            <a:off x="931492" y="1118232"/>
            <a:ext cx="1847039" cy="369332"/>
          </a:xfrm>
          <a:prstGeom prst="rect">
            <a:avLst/>
          </a:prstGeom>
          <a:noFill/>
        </p:spPr>
        <p:txBody>
          <a:bodyPr wrap="square" rtlCol="0">
            <a:spAutoFit/>
          </a:bodyPr>
          <a:lstStyle/>
          <a:p>
            <a:r>
              <a:rPr lang="en-US" altLang="ko-KR" dirty="0" err="1" smtClean="0"/>
              <a:t>Size.size</a:t>
            </a:r>
            <a:r>
              <a:rPr lang="en-US" altLang="ko-KR" dirty="0" smtClean="0"/>
              <a:t>…/</a:t>
            </a:r>
            <a:endParaRPr lang="ko-KR" altLang="en-US" dirty="0"/>
          </a:p>
        </p:txBody>
      </p:sp>
      <p:sp>
        <p:nvSpPr>
          <p:cNvPr id="8" name="순서도: 판단 7"/>
          <p:cNvSpPr/>
          <p:nvPr/>
        </p:nvSpPr>
        <p:spPr>
          <a:xfrm>
            <a:off x="2028285" y="1729798"/>
            <a:ext cx="1228359" cy="8416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smtClean="0">
                <a:solidFill>
                  <a:schemeClr val="tx1"/>
                </a:solidFill>
              </a:rPr>
              <a:t>Tile maker</a:t>
            </a:r>
            <a:endParaRPr lang="ko-KR" altLang="en-US" sz="1050" b="1" dirty="0">
              <a:solidFill>
                <a:schemeClr val="tx1"/>
              </a:solidFill>
            </a:endParaRPr>
          </a:p>
        </p:txBody>
      </p:sp>
      <p:pic>
        <p:nvPicPr>
          <p:cNvPr id="12" name="그림 11"/>
          <p:cNvPicPr>
            <a:picLocks noChangeAspect="1"/>
          </p:cNvPicPr>
          <p:nvPr/>
        </p:nvPicPr>
        <p:blipFill>
          <a:blip r:embed="rId2"/>
          <a:stretch>
            <a:fillRect/>
          </a:stretch>
        </p:blipFill>
        <p:spPr>
          <a:xfrm>
            <a:off x="3613786" y="1901673"/>
            <a:ext cx="640305" cy="498559"/>
          </a:xfrm>
          <a:prstGeom prst="rect">
            <a:avLst/>
          </a:prstGeom>
        </p:spPr>
      </p:pic>
      <p:sp>
        <p:nvSpPr>
          <p:cNvPr id="11" name="TextBox 10"/>
          <p:cNvSpPr txBox="1"/>
          <p:nvPr/>
        </p:nvSpPr>
        <p:spPr>
          <a:xfrm>
            <a:off x="3609700" y="2021952"/>
            <a:ext cx="841761" cy="369332"/>
          </a:xfrm>
          <a:prstGeom prst="rect">
            <a:avLst/>
          </a:prstGeom>
          <a:noFill/>
        </p:spPr>
        <p:txBody>
          <a:bodyPr wrap="square" rtlCol="0">
            <a:spAutoFit/>
          </a:bodyPr>
          <a:lstStyle/>
          <a:p>
            <a:r>
              <a:rPr lang="en-US" altLang="ko-KR" dirty="0" smtClean="0"/>
              <a:t>tiles</a:t>
            </a:r>
            <a:endParaRPr lang="ko-KR" altLang="en-US" dirty="0"/>
          </a:p>
        </p:txBody>
      </p:sp>
      <p:cxnSp>
        <p:nvCxnSpPr>
          <p:cNvPr id="14" name="직선 화살표 연결선 13"/>
          <p:cNvCxnSpPr>
            <a:stCxn id="6" idx="3"/>
            <a:endCxn id="8" idx="1"/>
          </p:cNvCxnSpPr>
          <p:nvPr/>
        </p:nvCxnSpPr>
        <p:spPr>
          <a:xfrm>
            <a:off x="1350990" y="2142231"/>
            <a:ext cx="677295" cy="8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6" idx="2"/>
            <a:endCxn id="4" idx="0"/>
          </p:cNvCxnSpPr>
          <p:nvPr/>
        </p:nvCxnSpPr>
        <p:spPr>
          <a:xfrm>
            <a:off x="1010247" y="2535396"/>
            <a:ext cx="0" cy="420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a:stCxn id="8" idx="2"/>
            <a:endCxn id="4" idx="3"/>
          </p:cNvCxnSpPr>
          <p:nvPr/>
        </p:nvCxnSpPr>
        <p:spPr>
          <a:xfrm flipH="1">
            <a:off x="1478983" y="2571401"/>
            <a:ext cx="1163482" cy="74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a:stCxn id="8" idx="3"/>
            <a:endCxn id="12" idx="1"/>
          </p:cNvCxnSpPr>
          <p:nvPr/>
        </p:nvCxnSpPr>
        <p:spPr>
          <a:xfrm>
            <a:off x="3256644" y="2150600"/>
            <a:ext cx="357142" cy="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a:stCxn id="12" idx="3"/>
            <a:endCxn id="31" idx="1"/>
          </p:cNvCxnSpPr>
          <p:nvPr/>
        </p:nvCxnSpPr>
        <p:spPr>
          <a:xfrm flipV="1">
            <a:off x="4254091" y="2142231"/>
            <a:ext cx="717016" cy="8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그림 30"/>
          <p:cNvPicPr>
            <a:picLocks noChangeAspect="1"/>
          </p:cNvPicPr>
          <p:nvPr/>
        </p:nvPicPr>
        <p:blipFill>
          <a:blip r:embed="rId2"/>
          <a:stretch>
            <a:fillRect/>
          </a:stretch>
        </p:blipFill>
        <p:spPr>
          <a:xfrm>
            <a:off x="4971107" y="1870177"/>
            <a:ext cx="640305" cy="544108"/>
          </a:xfrm>
          <a:prstGeom prst="rect">
            <a:avLst/>
          </a:prstGeom>
        </p:spPr>
      </p:pic>
      <p:sp>
        <p:nvSpPr>
          <p:cNvPr id="32" name="TextBox 31"/>
          <p:cNvSpPr txBox="1"/>
          <p:nvPr/>
        </p:nvSpPr>
        <p:spPr>
          <a:xfrm>
            <a:off x="5033744" y="2021952"/>
            <a:ext cx="841761" cy="369332"/>
          </a:xfrm>
          <a:prstGeom prst="rect">
            <a:avLst/>
          </a:prstGeom>
          <a:noFill/>
        </p:spPr>
        <p:txBody>
          <a:bodyPr wrap="square" rtlCol="0">
            <a:spAutoFit/>
          </a:bodyPr>
          <a:lstStyle/>
          <a:p>
            <a:r>
              <a:rPr lang="en-US" altLang="ko-KR" dirty="0" smtClean="0"/>
              <a:t>FCs</a:t>
            </a:r>
            <a:endParaRPr lang="ko-KR" altLang="en-US" dirty="0"/>
          </a:p>
        </p:txBody>
      </p:sp>
      <p:sp>
        <p:nvSpPr>
          <p:cNvPr id="33" name="TextBox 32"/>
          <p:cNvSpPr txBox="1"/>
          <p:nvPr/>
        </p:nvSpPr>
        <p:spPr>
          <a:xfrm>
            <a:off x="4254091" y="1652620"/>
            <a:ext cx="841761" cy="369332"/>
          </a:xfrm>
          <a:prstGeom prst="rect">
            <a:avLst/>
          </a:prstGeom>
          <a:noFill/>
        </p:spPr>
        <p:txBody>
          <a:bodyPr wrap="square" rtlCol="0">
            <a:spAutoFit/>
          </a:bodyPr>
          <a:lstStyle/>
          <a:p>
            <a:r>
              <a:rPr lang="en-US" altLang="ko-KR" dirty="0" smtClean="0"/>
              <a:t>Fc.py</a:t>
            </a:r>
            <a:endParaRPr lang="ko-KR" altLang="en-US" dirty="0"/>
          </a:p>
        </p:txBody>
      </p:sp>
      <p:sp>
        <p:nvSpPr>
          <p:cNvPr id="37" name="TextBox 36"/>
          <p:cNvSpPr txBox="1"/>
          <p:nvPr/>
        </p:nvSpPr>
        <p:spPr>
          <a:xfrm>
            <a:off x="4035568" y="1038483"/>
            <a:ext cx="2120567" cy="369332"/>
          </a:xfrm>
          <a:prstGeom prst="rect">
            <a:avLst/>
          </a:prstGeom>
          <a:noFill/>
        </p:spPr>
        <p:txBody>
          <a:bodyPr wrap="square" rtlCol="0">
            <a:spAutoFit/>
          </a:bodyPr>
          <a:lstStyle/>
          <a:p>
            <a:r>
              <a:rPr lang="en-US" altLang="ko-KR" dirty="0" smtClean="0"/>
              <a:t>*fc= feature cube</a:t>
            </a:r>
            <a:endParaRPr lang="ko-KR" altLang="en-US" dirty="0"/>
          </a:p>
        </p:txBody>
      </p:sp>
      <p:sp>
        <p:nvSpPr>
          <p:cNvPr id="36" name="직사각형 35"/>
          <p:cNvSpPr/>
          <p:nvPr/>
        </p:nvSpPr>
        <p:spPr>
          <a:xfrm>
            <a:off x="6074739" y="1447846"/>
            <a:ext cx="829892" cy="324740"/>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smtClean="0">
                <a:solidFill>
                  <a:schemeClr val="tx1"/>
                </a:solidFill>
              </a:rPr>
              <a:t>train</a:t>
            </a:r>
            <a:endParaRPr lang="ko-KR" altLang="en-US" dirty="0">
              <a:solidFill>
                <a:schemeClr val="tx1"/>
              </a:solidFill>
            </a:endParaRPr>
          </a:p>
        </p:txBody>
      </p:sp>
      <p:sp>
        <p:nvSpPr>
          <p:cNvPr id="39" name="직사각형 38"/>
          <p:cNvSpPr/>
          <p:nvPr/>
        </p:nvSpPr>
        <p:spPr>
          <a:xfrm>
            <a:off x="6074739" y="1974987"/>
            <a:ext cx="829892" cy="324740"/>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smtClean="0">
                <a:solidFill>
                  <a:schemeClr val="tx1"/>
                </a:solidFill>
              </a:rPr>
              <a:t>tester</a:t>
            </a:r>
            <a:endParaRPr lang="ko-KR" altLang="en-US" dirty="0">
              <a:solidFill>
                <a:schemeClr val="tx1"/>
              </a:solidFill>
            </a:endParaRPr>
          </a:p>
        </p:txBody>
      </p:sp>
      <p:cxnSp>
        <p:nvCxnSpPr>
          <p:cNvPr id="40" name="직선 화살표 연결선 39"/>
          <p:cNvCxnSpPr>
            <a:stCxn id="31" idx="3"/>
            <a:endCxn id="36" idx="1"/>
          </p:cNvCxnSpPr>
          <p:nvPr/>
        </p:nvCxnSpPr>
        <p:spPr>
          <a:xfrm flipV="1">
            <a:off x="5611412" y="1610216"/>
            <a:ext cx="463327" cy="532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a:stCxn id="31" idx="3"/>
            <a:endCxn id="39" idx="1"/>
          </p:cNvCxnSpPr>
          <p:nvPr/>
        </p:nvCxnSpPr>
        <p:spPr>
          <a:xfrm flipV="1">
            <a:off x="5611412" y="2137357"/>
            <a:ext cx="463327" cy="4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174957" y="2561131"/>
            <a:ext cx="812078" cy="369332"/>
          </a:xfrm>
          <a:prstGeom prst="rect">
            <a:avLst/>
          </a:prstGeom>
          <a:noFill/>
        </p:spPr>
        <p:txBody>
          <a:bodyPr wrap="square" rtlCol="0">
            <a:spAutoFit/>
          </a:bodyPr>
          <a:lstStyle/>
          <a:p>
            <a:r>
              <a:rPr lang="en-US" altLang="ko-KR" dirty="0" smtClean="0">
                <a:solidFill>
                  <a:srgbClr val="FF0000"/>
                </a:solidFill>
              </a:rPr>
              <a:t>96.6%</a:t>
            </a:r>
            <a:endParaRPr lang="ko-KR" altLang="en-US" dirty="0">
              <a:solidFill>
                <a:srgbClr val="FF0000"/>
              </a:solidFill>
            </a:endParaRPr>
          </a:p>
        </p:txBody>
      </p:sp>
      <p:sp>
        <p:nvSpPr>
          <p:cNvPr id="48" name="순서도: 자기 디스크 47"/>
          <p:cNvSpPr/>
          <p:nvPr/>
        </p:nvSpPr>
        <p:spPr>
          <a:xfrm>
            <a:off x="753302" y="4132578"/>
            <a:ext cx="505348" cy="555476"/>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0" name="직선 화살표 연결선 49"/>
          <p:cNvCxnSpPr>
            <a:stCxn id="48" idx="1"/>
            <a:endCxn id="4" idx="2"/>
          </p:cNvCxnSpPr>
          <p:nvPr/>
        </p:nvCxnSpPr>
        <p:spPr>
          <a:xfrm flipV="1">
            <a:off x="1005976" y="3686138"/>
            <a:ext cx="4271" cy="44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2028285" y="3989514"/>
            <a:ext cx="1228359" cy="841603"/>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smtClean="0">
                <a:solidFill>
                  <a:schemeClr val="tx1"/>
                </a:solidFill>
              </a:rPr>
              <a:t>Tile maker</a:t>
            </a:r>
            <a:endParaRPr lang="ko-KR" altLang="en-US" sz="1050" b="1" dirty="0">
              <a:solidFill>
                <a:schemeClr val="tx1"/>
              </a:solidFill>
            </a:endParaRPr>
          </a:p>
        </p:txBody>
      </p:sp>
      <p:cxnSp>
        <p:nvCxnSpPr>
          <p:cNvPr id="54" name="직선 화살표 연결선 53"/>
          <p:cNvCxnSpPr>
            <a:stCxn id="53" idx="0"/>
            <a:endCxn id="4" idx="3"/>
          </p:cNvCxnSpPr>
          <p:nvPr/>
        </p:nvCxnSpPr>
        <p:spPr>
          <a:xfrm flipH="1" flipV="1">
            <a:off x="1478983" y="3321168"/>
            <a:ext cx="1163482" cy="668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stCxn id="48" idx="4"/>
            <a:endCxn id="53" idx="1"/>
          </p:cNvCxnSpPr>
          <p:nvPr/>
        </p:nvCxnSpPr>
        <p:spPr>
          <a:xfrm>
            <a:off x="1258650" y="4410316"/>
            <a:ext cx="769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69504" y="3053833"/>
            <a:ext cx="841761" cy="646331"/>
          </a:xfrm>
          <a:prstGeom prst="rect">
            <a:avLst/>
          </a:prstGeom>
          <a:noFill/>
        </p:spPr>
        <p:txBody>
          <a:bodyPr wrap="square" rtlCol="0">
            <a:spAutoFit/>
          </a:bodyPr>
          <a:lstStyle/>
          <a:p>
            <a:r>
              <a:rPr lang="en-US" altLang="ko-KR" dirty="0" smtClean="0"/>
              <a:t>Slides</a:t>
            </a:r>
          </a:p>
          <a:p>
            <a:r>
              <a:rPr lang="en-US" altLang="ko-KR" dirty="0" smtClean="0"/>
              <a:t>(test)</a:t>
            </a:r>
            <a:endParaRPr lang="ko-KR" altLang="en-US" dirty="0"/>
          </a:p>
        </p:txBody>
      </p:sp>
      <p:sp>
        <p:nvSpPr>
          <p:cNvPr id="59" name="TextBox 58"/>
          <p:cNvSpPr txBox="1"/>
          <p:nvPr/>
        </p:nvSpPr>
        <p:spPr>
          <a:xfrm>
            <a:off x="1350990" y="1777449"/>
            <a:ext cx="1291475" cy="276999"/>
          </a:xfrm>
          <a:prstGeom prst="rect">
            <a:avLst/>
          </a:prstGeom>
          <a:noFill/>
        </p:spPr>
        <p:txBody>
          <a:bodyPr wrap="square" rtlCol="0">
            <a:spAutoFit/>
          </a:bodyPr>
          <a:lstStyle/>
          <a:p>
            <a:r>
              <a:rPr lang="en-US" altLang="ko-KR" sz="1200" dirty="0" smtClean="0"/>
              <a:t>Slide info</a:t>
            </a:r>
            <a:endParaRPr lang="ko-KR" altLang="en-US" sz="1200" dirty="0"/>
          </a:p>
        </p:txBody>
      </p:sp>
      <p:sp>
        <p:nvSpPr>
          <p:cNvPr id="62" name="TextBox 61"/>
          <p:cNvSpPr txBox="1"/>
          <p:nvPr/>
        </p:nvSpPr>
        <p:spPr>
          <a:xfrm>
            <a:off x="1263054" y="4475398"/>
            <a:ext cx="1291475" cy="276999"/>
          </a:xfrm>
          <a:prstGeom prst="rect">
            <a:avLst/>
          </a:prstGeom>
          <a:noFill/>
        </p:spPr>
        <p:txBody>
          <a:bodyPr wrap="square" rtlCol="0">
            <a:spAutoFit/>
          </a:bodyPr>
          <a:lstStyle/>
          <a:p>
            <a:r>
              <a:rPr lang="en-US" altLang="ko-KR" sz="1200" dirty="0" smtClean="0"/>
              <a:t>Slide info</a:t>
            </a:r>
            <a:endParaRPr lang="ko-KR" altLang="en-US" sz="1200" dirty="0"/>
          </a:p>
        </p:txBody>
      </p:sp>
      <p:pic>
        <p:nvPicPr>
          <p:cNvPr id="63" name="그림 62"/>
          <p:cNvPicPr>
            <a:picLocks noChangeAspect="1"/>
          </p:cNvPicPr>
          <p:nvPr/>
        </p:nvPicPr>
        <p:blipFill>
          <a:blip r:embed="rId3"/>
          <a:stretch>
            <a:fillRect/>
          </a:stretch>
        </p:blipFill>
        <p:spPr>
          <a:xfrm>
            <a:off x="7170501" y="1739174"/>
            <a:ext cx="681486" cy="786330"/>
          </a:xfrm>
          <a:prstGeom prst="rect">
            <a:avLst/>
          </a:prstGeom>
        </p:spPr>
      </p:pic>
      <p:cxnSp>
        <p:nvCxnSpPr>
          <p:cNvPr id="64" name="직선 화살표 연결선 63"/>
          <p:cNvCxnSpPr>
            <a:stCxn id="39" idx="3"/>
            <a:endCxn id="63" idx="1"/>
          </p:cNvCxnSpPr>
          <p:nvPr/>
        </p:nvCxnSpPr>
        <p:spPr>
          <a:xfrm flipV="1">
            <a:off x="6904631" y="2132339"/>
            <a:ext cx="265870" cy="5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7" name="그림 66"/>
          <p:cNvPicPr>
            <a:picLocks noChangeAspect="1"/>
          </p:cNvPicPr>
          <p:nvPr/>
        </p:nvPicPr>
        <p:blipFill>
          <a:blip r:embed="rId2"/>
          <a:stretch>
            <a:fillRect/>
          </a:stretch>
        </p:blipFill>
        <p:spPr>
          <a:xfrm>
            <a:off x="3634377" y="4164665"/>
            <a:ext cx="640305" cy="498559"/>
          </a:xfrm>
          <a:prstGeom prst="rect">
            <a:avLst/>
          </a:prstGeom>
        </p:spPr>
      </p:pic>
      <p:sp>
        <p:nvSpPr>
          <p:cNvPr id="68" name="TextBox 67"/>
          <p:cNvSpPr txBox="1"/>
          <p:nvPr/>
        </p:nvSpPr>
        <p:spPr>
          <a:xfrm>
            <a:off x="3630291" y="4284944"/>
            <a:ext cx="841761" cy="369332"/>
          </a:xfrm>
          <a:prstGeom prst="rect">
            <a:avLst/>
          </a:prstGeom>
          <a:noFill/>
        </p:spPr>
        <p:txBody>
          <a:bodyPr wrap="square" rtlCol="0">
            <a:spAutoFit/>
          </a:bodyPr>
          <a:lstStyle/>
          <a:p>
            <a:r>
              <a:rPr lang="en-US" altLang="ko-KR" dirty="0" smtClean="0"/>
              <a:t>tiles</a:t>
            </a:r>
            <a:endParaRPr lang="ko-KR" altLang="en-US" dirty="0"/>
          </a:p>
        </p:txBody>
      </p:sp>
      <p:cxnSp>
        <p:nvCxnSpPr>
          <p:cNvPr id="69" name="직선 화살표 연결선 68"/>
          <p:cNvCxnSpPr>
            <a:endCxn id="67" idx="1"/>
          </p:cNvCxnSpPr>
          <p:nvPr/>
        </p:nvCxnSpPr>
        <p:spPr>
          <a:xfrm>
            <a:off x="3277235" y="4413592"/>
            <a:ext cx="357142" cy="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p:cNvCxnSpPr>
            <a:stCxn id="67" idx="3"/>
            <a:endCxn id="71" idx="1"/>
          </p:cNvCxnSpPr>
          <p:nvPr/>
        </p:nvCxnSpPr>
        <p:spPr>
          <a:xfrm flipV="1">
            <a:off x="4274682" y="4405223"/>
            <a:ext cx="717016" cy="8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그림 70"/>
          <p:cNvPicPr>
            <a:picLocks noChangeAspect="1"/>
          </p:cNvPicPr>
          <p:nvPr/>
        </p:nvPicPr>
        <p:blipFill>
          <a:blip r:embed="rId2"/>
          <a:stretch>
            <a:fillRect/>
          </a:stretch>
        </p:blipFill>
        <p:spPr>
          <a:xfrm>
            <a:off x="4991698" y="4133169"/>
            <a:ext cx="640305" cy="544108"/>
          </a:xfrm>
          <a:prstGeom prst="rect">
            <a:avLst/>
          </a:prstGeom>
        </p:spPr>
      </p:pic>
      <p:sp>
        <p:nvSpPr>
          <p:cNvPr id="72" name="TextBox 71"/>
          <p:cNvSpPr txBox="1"/>
          <p:nvPr/>
        </p:nvSpPr>
        <p:spPr>
          <a:xfrm>
            <a:off x="4274682" y="3915612"/>
            <a:ext cx="841761" cy="369332"/>
          </a:xfrm>
          <a:prstGeom prst="rect">
            <a:avLst/>
          </a:prstGeom>
          <a:noFill/>
        </p:spPr>
        <p:txBody>
          <a:bodyPr wrap="square" rtlCol="0">
            <a:spAutoFit/>
          </a:bodyPr>
          <a:lstStyle/>
          <a:p>
            <a:r>
              <a:rPr lang="en-US" altLang="ko-KR" dirty="0" smtClean="0"/>
              <a:t>Fc.py</a:t>
            </a:r>
            <a:endParaRPr lang="ko-KR" altLang="en-US" dirty="0"/>
          </a:p>
        </p:txBody>
      </p:sp>
      <p:sp>
        <p:nvSpPr>
          <p:cNvPr id="73" name="직사각형 72"/>
          <p:cNvSpPr/>
          <p:nvPr/>
        </p:nvSpPr>
        <p:spPr>
          <a:xfrm>
            <a:off x="6085332" y="4242853"/>
            <a:ext cx="829892" cy="324740"/>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smtClean="0">
                <a:solidFill>
                  <a:schemeClr val="tx1"/>
                </a:solidFill>
              </a:rPr>
              <a:t>tester</a:t>
            </a:r>
            <a:endParaRPr lang="ko-KR" altLang="en-US" dirty="0">
              <a:solidFill>
                <a:schemeClr val="tx1"/>
              </a:solidFill>
            </a:endParaRPr>
          </a:p>
        </p:txBody>
      </p:sp>
      <p:cxnSp>
        <p:nvCxnSpPr>
          <p:cNvPr id="74" name="직선 화살표 연결선 73"/>
          <p:cNvCxnSpPr>
            <a:endCxn id="73" idx="1"/>
          </p:cNvCxnSpPr>
          <p:nvPr/>
        </p:nvCxnSpPr>
        <p:spPr>
          <a:xfrm flipV="1">
            <a:off x="5622005" y="4405223"/>
            <a:ext cx="463327" cy="4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042561" y="4249058"/>
            <a:ext cx="841761" cy="369332"/>
          </a:xfrm>
          <a:prstGeom prst="rect">
            <a:avLst/>
          </a:prstGeom>
          <a:noFill/>
        </p:spPr>
        <p:txBody>
          <a:bodyPr wrap="square" rtlCol="0">
            <a:spAutoFit/>
          </a:bodyPr>
          <a:lstStyle/>
          <a:p>
            <a:r>
              <a:rPr lang="en-US" altLang="ko-KR" dirty="0" smtClean="0"/>
              <a:t>FCs</a:t>
            </a:r>
            <a:endParaRPr lang="ko-KR" altLang="en-US" dirty="0"/>
          </a:p>
        </p:txBody>
      </p:sp>
      <p:sp>
        <p:nvSpPr>
          <p:cNvPr id="76" name="순서도: 자기 디스크 75"/>
          <p:cNvSpPr/>
          <p:nvPr/>
        </p:nvSpPr>
        <p:spPr>
          <a:xfrm>
            <a:off x="7355846" y="4120310"/>
            <a:ext cx="505348" cy="555476"/>
          </a:xfrm>
          <a:prstGeom prst="flowChartMagneticDisk">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직선 화살표 연결선 76"/>
          <p:cNvCxnSpPr>
            <a:stCxn id="73" idx="3"/>
            <a:endCxn id="76" idx="2"/>
          </p:cNvCxnSpPr>
          <p:nvPr/>
        </p:nvCxnSpPr>
        <p:spPr>
          <a:xfrm flipV="1">
            <a:off x="6915224" y="4398048"/>
            <a:ext cx="440622" cy="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174957" y="4682961"/>
            <a:ext cx="812078" cy="369332"/>
          </a:xfrm>
          <a:prstGeom prst="rect">
            <a:avLst/>
          </a:prstGeom>
          <a:noFill/>
        </p:spPr>
        <p:txBody>
          <a:bodyPr wrap="square" rtlCol="0">
            <a:spAutoFit/>
          </a:bodyPr>
          <a:lstStyle/>
          <a:p>
            <a:r>
              <a:rPr lang="en-US" altLang="ko-KR" dirty="0" smtClean="0">
                <a:solidFill>
                  <a:srgbClr val="FF0000"/>
                </a:solidFill>
              </a:rPr>
              <a:t>95.0%</a:t>
            </a:r>
            <a:endParaRPr lang="ko-KR" altLang="en-US" dirty="0">
              <a:solidFill>
                <a:srgbClr val="FF0000"/>
              </a:solidFill>
            </a:endParaRPr>
          </a:p>
        </p:txBody>
      </p:sp>
      <p:sp>
        <p:nvSpPr>
          <p:cNvPr id="80" name="TextBox 79"/>
          <p:cNvSpPr txBox="1"/>
          <p:nvPr/>
        </p:nvSpPr>
        <p:spPr>
          <a:xfrm>
            <a:off x="590221" y="1445771"/>
            <a:ext cx="888762" cy="369332"/>
          </a:xfrm>
          <a:prstGeom prst="rect">
            <a:avLst/>
          </a:prstGeom>
          <a:noFill/>
        </p:spPr>
        <p:txBody>
          <a:bodyPr wrap="square" rtlCol="0">
            <a:spAutoFit/>
          </a:bodyPr>
          <a:lstStyle/>
          <a:p>
            <a:r>
              <a:rPr lang="en-US" altLang="ko-KR" dirty="0" smtClean="0"/>
              <a:t>*csv</a:t>
            </a:r>
            <a:endParaRPr lang="ko-KR" altLang="en-US" dirty="0"/>
          </a:p>
        </p:txBody>
      </p:sp>
      <p:sp>
        <p:nvSpPr>
          <p:cNvPr id="83" name="TextBox 82"/>
          <p:cNvSpPr txBox="1"/>
          <p:nvPr/>
        </p:nvSpPr>
        <p:spPr>
          <a:xfrm>
            <a:off x="7164139" y="1457708"/>
            <a:ext cx="888762" cy="369332"/>
          </a:xfrm>
          <a:prstGeom prst="rect">
            <a:avLst/>
          </a:prstGeom>
          <a:noFill/>
        </p:spPr>
        <p:txBody>
          <a:bodyPr wrap="square" rtlCol="0">
            <a:spAutoFit/>
          </a:bodyPr>
          <a:lstStyle/>
          <a:p>
            <a:r>
              <a:rPr lang="en-US" altLang="ko-KR" dirty="0" smtClean="0"/>
              <a:t>*csv</a:t>
            </a:r>
            <a:endParaRPr lang="ko-KR" altLang="en-US" dirty="0"/>
          </a:p>
        </p:txBody>
      </p:sp>
      <p:sp>
        <p:nvSpPr>
          <p:cNvPr id="84" name="TextBox 83"/>
          <p:cNvSpPr txBox="1"/>
          <p:nvPr/>
        </p:nvSpPr>
        <p:spPr>
          <a:xfrm>
            <a:off x="7135535" y="3718399"/>
            <a:ext cx="888762" cy="369332"/>
          </a:xfrm>
          <a:prstGeom prst="rect">
            <a:avLst/>
          </a:prstGeom>
          <a:noFill/>
        </p:spPr>
        <p:txBody>
          <a:bodyPr wrap="square" rtlCol="0">
            <a:spAutoFit/>
          </a:bodyPr>
          <a:lstStyle/>
          <a:p>
            <a:r>
              <a:rPr lang="en-US" altLang="ko-KR" dirty="0" smtClean="0"/>
              <a:t>*DB</a:t>
            </a:r>
            <a:endParaRPr lang="ko-KR" altLang="en-US" dirty="0"/>
          </a:p>
        </p:txBody>
      </p:sp>
      <p:sp>
        <p:nvSpPr>
          <p:cNvPr id="85" name="TextBox 84"/>
          <p:cNvSpPr txBox="1"/>
          <p:nvPr/>
        </p:nvSpPr>
        <p:spPr>
          <a:xfrm>
            <a:off x="487111" y="4739524"/>
            <a:ext cx="888762" cy="369332"/>
          </a:xfrm>
          <a:prstGeom prst="rect">
            <a:avLst/>
          </a:prstGeom>
          <a:noFill/>
        </p:spPr>
        <p:txBody>
          <a:bodyPr wrap="square" rtlCol="0">
            <a:spAutoFit/>
          </a:bodyPr>
          <a:lstStyle/>
          <a:p>
            <a:r>
              <a:rPr lang="en-US" altLang="ko-KR" dirty="0" smtClean="0"/>
              <a:t>*DB</a:t>
            </a:r>
            <a:endParaRPr lang="ko-KR" altLang="en-US" dirty="0"/>
          </a:p>
        </p:txBody>
      </p:sp>
      <p:sp>
        <p:nvSpPr>
          <p:cNvPr id="82" name="직사각형 81"/>
          <p:cNvSpPr/>
          <p:nvPr/>
        </p:nvSpPr>
        <p:spPr>
          <a:xfrm>
            <a:off x="445454" y="5288165"/>
            <a:ext cx="6038833" cy="954107"/>
          </a:xfrm>
          <a:prstGeom prst="rect">
            <a:avLst/>
          </a:prstGeom>
        </p:spPr>
        <p:txBody>
          <a:bodyPr wrap="none">
            <a:spAutoFit/>
          </a:bodyPr>
          <a:lstStyle/>
          <a:p>
            <a:pPr marL="285750" indent="-285750">
              <a:buFont typeface="Arial" panose="020B0604020202020204" pitchFamily="34" charset="0"/>
              <a:buChar char="•"/>
            </a:pPr>
            <a:r>
              <a:rPr lang="ko-KR" altLang="en-US" sz="1400" b="0" i="0" dirty="0" smtClean="0">
                <a:solidFill>
                  <a:srgbClr val="1D1C1D"/>
                </a:solidFill>
                <a:effectLst/>
                <a:latin typeface="NotoSansKR"/>
              </a:rPr>
              <a:t>특정 코드의 연산이 수식 오류로 </a:t>
            </a:r>
            <a:r>
              <a:rPr lang="en-US" altLang="ko-KR" sz="1400" b="0" i="0" dirty="0" smtClean="0">
                <a:solidFill>
                  <a:srgbClr val="1D1C1D"/>
                </a:solidFill>
                <a:effectLst/>
                <a:latin typeface="NotoSansKR"/>
              </a:rPr>
              <a:t>272x272pixels</a:t>
            </a:r>
            <a:r>
              <a:rPr lang="ko-KR" altLang="en-US" sz="1400" b="0" i="0" dirty="0" smtClean="0">
                <a:solidFill>
                  <a:srgbClr val="1D1C1D"/>
                </a:solidFill>
                <a:effectLst/>
                <a:latin typeface="NotoSansKR"/>
              </a:rPr>
              <a:t>으로 계산되었음</a:t>
            </a:r>
            <a:r>
              <a:rPr lang="en-US" altLang="ko-KR" sz="1400" b="0" i="0" dirty="0" smtClean="0">
                <a:solidFill>
                  <a:srgbClr val="1D1C1D"/>
                </a:solidFill>
                <a:effectLst/>
                <a:latin typeface="NotoSansKR"/>
              </a:rPr>
              <a:t>.</a:t>
            </a:r>
            <a:r>
              <a:rPr lang="ko-KR" altLang="en-US" sz="1400" b="0" i="0" dirty="0" smtClean="0">
                <a:solidFill>
                  <a:srgbClr val="1D1C1D"/>
                </a:solidFill>
                <a:effectLst/>
                <a:latin typeface="NotoSansKR"/>
              </a:rPr>
              <a:t> </a:t>
            </a:r>
            <a:endParaRPr lang="en-US" altLang="ko-KR" sz="1400" b="0" i="0" dirty="0" smtClean="0">
              <a:solidFill>
                <a:srgbClr val="1D1C1D"/>
              </a:solidFill>
              <a:effectLst/>
              <a:latin typeface="NotoSansKR"/>
            </a:endParaRPr>
          </a:p>
          <a:p>
            <a:pPr marL="742950" lvl="1" indent="-285750">
              <a:buFont typeface="Arial" panose="020B0604020202020204" pitchFamily="34" charset="0"/>
              <a:buChar char="•"/>
            </a:pPr>
            <a:r>
              <a:rPr lang="en-US" altLang="ko-KR" sz="1400" dirty="0" smtClean="0">
                <a:solidFill>
                  <a:srgbClr val="1D1C1D"/>
                </a:solidFill>
                <a:latin typeface="NotoSansKR"/>
              </a:rPr>
              <a:t>=&gt;</a:t>
            </a:r>
            <a:r>
              <a:rPr lang="ko-KR" altLang="en-US" sz="1400" b="0" i="0" dirty="0" smtClean="0">
                <a:solidFill>
                  <a:srgbClr val="1D1C1D"/>
                </a:solidFill>
                <a:effectLst/>
                <a:latin typeface="NotoSansKR"/>
              </a:rPr>
              <a:t>현재</a:t>
            </a:r>
            <a:r>
              <a:rPr lang="en-US" altLang="ko-KR" sz="1400" b="0" i="0" dirty="0" smtClean="0">
                <a:solidFill>
                  <a:srgbClr val="1D1C1D"/>
                </a:solidFill>
                <a:effectLst/>
                <a:latin typeface="NotoSansKR"/>
              </a:rPr>
              <a:t> 256x256pixels</a:t>
            </a:r>
            <a:r>
              <a:rPr lang="ko-KR" altLang="en-US" sz="1400" b="0" i="0" dirty="0" smtClean="0">
                <a:solidFill>
                  <a:srgbClr val="1D1C1D"/>
                </a:solidFill>
                <a:effectLst/>
                <a:latin typeface="NotoSansKR"/>
              </a:rPr>
              <a:t>로 </a:t>
            </a:r>
            <a:r>
              <a:rPr lang="ko-KR" altLang="en-US" sz="1400" b="0" i="0" dirty="0" smtClean="0">
                <a:solidFill>
                  <a:srgbClr val="1D1C1D"/>
                </a:solidFill>
                <a:effectLst/>
                <a:latin typeface="NotoSansKR"/>
              </a:rPr>
              <a:t>수정 </a:t>
            </a:r>
            <a:r>
              <a:rPr lang="en-US" altLang="ko-KR" sz="1400" b="0" i="0" dirty="0" smtClean="0">
                <a:solidFill>
                  <a:srgbClr val="1D1C1D"/>
                </a:solidFill>
                <a:effectLst/>
                <a:latin typeface="NotoSansKR"/>
              </a:rPr>
              <a:t>(</a:t>
            </a:r>
            <a:r>
              <a:rPr lang="en-US" altLang="ko-KR" sz="1400" dirty="0" smtClean="0">
                <a:solidFill>
                  <a:srgbClr val="1D1C1D"/>
                </a:solidFill>
                <a:latin typeface="NotoSansKR"/>
              </a:rPr>
              <a:t>main.py</a:t>
            </a:r>
            <a:r>
              <a:rPr lang="ko-KR" altLang="en-US" sz="1400" dirty="0" smtClean="0">
                <a:solidFill>
                  <a:srgbClr val="1D1C1D"/>
                </a:solidFill>
                <a:latin typeface="NotoSansKR"/>
              </a:rPr>
              <a:t>에 수정이 됨</a:t>
            </a:r>
            <a:r>
              <a:rPr lang="en-US" altLang="ko-KR" sz="1400" b="0" i="0" dirty="0" smtClean="0">
                <a:solidFill>
                  <a:srgbClr val="1D1C1D"/>
                </a:solidFill>
                <a:effectLst/>
                <a:latin typeface="NotoSansKR"/>
              </a:rPr>
              <a:t>)</a:t>
            </a:r>
            <a:endParaRPr lang="en-US" altLang="ko-KR" sz="1400" b="0" i="0" dirty="0" smtClean="0">
              <a:solidFill>
                <a:srgbClr val="1D1C1D"/>
              </a:solidFill>
              <a:effectLst/>
              <a:latin typeface="NotoSansKR"/>
            </a:endParaRPr>
          </a:p>
          <a:p>
            <a:pPr marL="285750" indent="-285750">
              <a:buFont typeface="Arial" panose="020B0604020202020204" pitchFamily="34" charset="0"/>
              <a:buChar char="•"/>
            </a:pPr>
            <a:r>
              <a:rPr lang="ko-KR" altLang="en-US" sz="1400" dirty="0" smtClean="0">
                <a:solidFill>
                  <a:srgbClr val="1D1C1D"/>
                </a:solidFill>
                <a:latin typeface="NotoSansKR"/>
              </a:rPr>
              <a:t>해당 연산이 차이를 일으킴 </a:t>
            </a:r>
            <a:r>
              <a:rPr lang="en-US" altLang="ko-KR" sz="1400" dirty="0" smtClean="0">
                <a:solidFill>
                  <a:srgbClr val="1D1C1D"/>
                </a:solidFill>
                <a:latin typeface="NotoSansKR"/>
              </a:rPr>
              <a:t>(stomach.)[colon</a:t>
            </a:r>
            <a:r>
              <a:rPr lang="ko-KR" altLang="en-US" sz="1400" dirty="0" smtClean="0">
                <a:solidFill>
                  <a:srgbClr val="1D1C1D"/>
                </a:solidFill>
                <a:latin typeface="NotoSansKR"/>
              </a:rPr>
              <a:t>에서는 영향이 없었음</a:t>
            </a:r>
            <a:r>
              <a:rPr lang="en-US" altLang="ko-KR" sz="1400" dirty="0" smtClean="0">
                <a:solidFill>
                  <a:srgbClr val="1D1C1D"/>
                </a:solidFill>
                <a:latin typeface="NotoSansKR"/>
              </a:rPr>
              <a:t>.]</a:t>
            </a:r>
          </a:p>
          <a:p>
            <a:pPr marL="285750" indent="-285750">
              <a:buFont typeface="Arial" panose="020B0604020202020204" pitchFamily="34" charset="0"/>
              <a:buChar char="•"/>
            </a:pPr>
            <a:endParaRPr lang="ko-KR" altLang="en-US" sz="1400" dirty="0"/>
          </a:p>
        </p:txBody>
      </p:sp>
      <p:sp>
        <p:nvSpPr>
          <p:cNvPr id="3" name="직사각형 2"/>
          <p:cNvSpPr/>
          <p:nvPr/>
        </p:nvSpPr>
        <p:spPr>
          <a:xfrm>
            <a:off x="3922324" y="147279"/>
            <a:ext cx="5123926" cy="89495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Prediction</a:t>
            </a:r>
            <a:r>
              <a:rPr lang="ko-KR" altLang="en-US" dirty="0" smtClean="0">
                <a:solidFill>
                  <a:schemeClr val="tx1"/>
                </a:solidFill>
              </a:rPr>
              <a:t>과정에서 </a:t>
            </a:r>
            <a:r>
              <a:rPr lang="en-US" altLang="ko-KR" dirty="0" smtClean="0">
                <a:solidFill>
                  <a:schemeClr val="tx1"/>
                </a:solidFill>
              </a:rPr>
              <a:t>8</a:t>
            </a:r>
            <a:r>
              <a:rPr lang="ko-KR" altLang="en-US" dirty="0" smtClean="0">
                <a:solidFill>
                  <a:schemeClr val="tx1"/>
                </a:solidFill>
              </a:rPr>
              <a:t>픽셀의 차이가 발생했고</a:t>
            </a:r>
            <a:r>
              <a:rPr lang="en-US" altLang="ko-KR" dirty="0" smtClean="0">
                <a:solidFill>
                  <a:schemeClr val="tx1"/>
                </a:solidFill>
              </a:rPr>
              <a:t>, </a:t>
            </a:r>
          </a:p>
          <a:p>
            <a:pPr algn="ctr"/>
            <a:r>
              <a:rPr lang="ko-KR" altLang="en-US" dirty="0" smtClean="0">
                <a:solidFill>
                  <a:schemeClr val="tx1"/>
                </a:solidFill>
              </a:rPr>
              <a:t>이는 </a:t>
            </a:r>
            <a:r>
              <a:rPr lang="en-US" altLang="ko-KR" dirty="0" smtClean="0">
                <a:solidFill>
                  <a:schemeClr val="tx1"/>
                </a:solidFill>
              </a:rPr>
              <a:t>BD</a:t>
            </a:r>
            <a:r>
              <a:rPr lang="ko-KR" altLang="en-US" dirty="0" smtClean="0">
                <a:solidFill>
                  <a:schemeClr val="tx1"/>
                </a:solidFill>
              </a:rPr>
              <a:t>와 </a:t>
            </a:r>
            <a:r>
              <a:rPr lang="en-US" altLang="ko-KR" dirty="0" smtClean="0">
                <a:solidFill>
                  <a:schemeClr val="tx1"/>
                </a:solidFill>
              </a:rPr>
              <a:t>CSV</a:t>
            </a:r>
            <a:r>
              <a:rPr lang="ko-KR" altLang="en-US" dirty="0" smtClean="0">
                <a:solidFill>
                  <a:schemeClr val="tx1"/>
                </a:solidFill>
              </a:rPr>
              <a:t>의 차이로 발생</a:t>
            </a:r>
            <a:endParaRPr lang="ko-KR" altLang="en-US" dirty="0">
              <a:solidFill>
                <a:schemeClr val="tx1"/>
              </a:solidFill>
            </a:endParaRPr>
          </a:p>
        </p:txBody>
      </p:sp>
      <p:sp>
        <p:nvSpPr>
          <p:cNvPr id="55" name="직사각형 54"/>
          <p:cNvSpPr/>
          <p:nvPr/>
        </p:nvSpPr>
        <p:spPr>
          <a:xfrm>
            <a:off x="2748742" y="6113296"/>
            <a:ext cx="6297508" cy="69119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담당 학생 확인결과 인과성 찾음</a:t>
            </a:r>
            <a:r>
              <a:rPr lang="en-US" altLang="ko-KR" dirty="0" smtClean="0">
                <a:solidFill>
                  <a:schemeClr val="tx1"/>
                </a:solidFill>
              </a:rPr>
              <a:t>, </a:t>
            </a:r>
            <a:r>
              <a:rPr lang="ko-KR" altLang="en-US" dirty="0" smtClean="0">
                <a:solidFill>
                  <a:schemeClr val="tx1"/>
                </a:solidFill>
              </a:rPr>
              <a:t>문제 수정 후 성능차이가 </a:t>
            </a:r>
            <a:r>
              <a:rPr lang="en-US" altLang="ko-KR" dirty="0" smtClean="0">
                <a:solidFill>
                  <a:schemeClr val="tx1"/>
                </a:solidFill>
              </a:rPr>
              <a:t>1.5%</a:t>
            </a:r>
            <a:r>
              <a:rPr lang="ko-KR" altLang="en-US" dirty="0" smtClean="0">
                <a:solidFill>
                  <a:schemeClr val="tx1"/>
                </a:solidFill>
              </a:rPr>
              <a:t>로 </a:t>
            </a:r>
            <a:r>
              <a:rPr lang="ko-KR" altLang="en-US" dirty="0" err="1" smtClean="0">
                <a:solidFill>
                  <a:schemeClr val="tx1"/>
                </a:solidFill>
              </a:rPr>
              <a:t>줄어들음</a:t>
            </a:r>
            <a:endParaRPr lang="ko-KR" altLang="en-US" dirty="0">
              <a:solidFill>
                <a:schemeClr val="tx1"/>
              </a:solidFill>
            </a:endParaRPr>
          </a:p>
        </p:txBody>
      </p:sp>
      <p:cxnSp>
        <p:nvCxnSpPr>
          <p:cNvPr id="56" name="직선 연결선 55"/>
          <p:cNvCxnSpPr/>
          <p:nvPr/>
        </p:nvCxnSpPr>
        <p:spPr>
          <a:xfrm>
            <a:off x="445454" y="468833"/>
            <a:ext cx="3324880" cy="1166"/>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1511" y="58288"/>
            <a:ext cx="1675459" cy="369332"/>
          </a:xfrm>
          <a:prstGeom prst="rect">
            <a:avLst/>
          </a:prstGeom>
          <a:noFill/>
        </p:spPr>
        <p:txBody>
          <a:bodyPr wrap="none" rtlCol="0">
            <a:spAutoFit/>
          </a:bodyPr>
          <a:lstStyle/>
          <a:p>
            <a:r>
              <a:rPr lang="ko-KR" altLang="en-US" b="1" dirty="0" smtClean="0"/>
              <a:t>모델 성능 이슈</a:t>
            </a:r>
            <a:endParaRPr lang="ko-KR" altLang="en-US" b="1" dirty="0"/>
          </a:p>
        </p:txBody>
      </p:sp>
    </p:spTree>
    <p:extLst>
      <p:ext uri="{BB962C8B-B14F-4D97-AF65-F5344CB8AC3E}">
        <p14:creationId xmlns:p14="http://schemas.microsoft.com/office/powerpoint/2010/main" val="27488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p:cNvCxnSpPr/>
          <p:nvPr/>
        </p:nvCxnSpPr>
        <p:spPr>
          <a:xfrm>
            <a:off x="413359" y="427620"/>
            <a:ext cx="5564344"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413359" y="3014453"/>
            <a:ext cx="8563975" cy="355851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Configuration file</a:t>
            </a:r>
            <a:r>
              <a:rPr lang="ko-KR" altLang="en-US" dirty="0" smtClean="0">
                <a:solidFill>
                  <a:schemeClr val="tx1"/>
                </a:solidFill>
              </a:rPr>
              <a:t>중 </a:t>
            </a:r>
            <a:r>
              <a:rPr lang="en-US" altLang="ko-KR" dirty="0" smtClean="0">
                <a:solidFill>
                  <a:schemeClr val="tx1"/>
                </a:solidFill>
              </a:rPr>
              <a:t>project_config.py</a:t>
            </a:r>
            <a:r>
              <a:rPr lang="ko-KR" altLang="en-US" dirty="0" smtClean="0">
                <a:solidFill>
                  <a:schemeClr val="tx1"/>
                </a:solidFill>
              </a:rPr>
              <a:t>의 </a:t>
            </a:r>
            <a:r>
              <a:rPr lang="en-US" altLang="ko-KR" dirty="0" smtClean="0">
                <a:solidFill>
                  <a:schemeClr val="tx1"/>
                </a:solidFill>
              </a:rPr>
              <a:t>anatomy</a:t>
            </a:r>
            <a:r>
              <a:rPr lang="ko-KR" altLang="en-US" dirty="0" smtClean="0">
                <a:solidFill>
                  <a:schemeClr val="tx1"/>
                </a:solidFill>
              </a:rPr>
              <a:t>이라는</a:t>
            </a:r>
            <a:r>
              <a:rPr lang="en-US" altLang="ko-KR" dirty="0" smtClean="0">
                <a:solidFill>
                  <a:schemeClr val="tx1"/>
                </a:solidFill>
              </a:rPr>
              <a:t> </a:t>
            </a:r>
            <a:r>
              <a:rPr lang="ko-KR" altLang="en-US" dirty="0" smtClean="0">
                <a:solidFill>
                  <a:schemeClr val="tx1"/>
                </a:solidFill>
              </a:rPr>
              <a:t>변수가 있는데 이는 </a:t>
            </a:r>
            <a:r>
              <a:rPr lang="en-US" altLang="ko-KR" dirty="0">
                <a:solidFill>
                  <a:schemeClr val="tx1"/>
                </a:solidFill>
              </a:rPr>
              <a:t>"Stomach" or "</a:t>
            </a:r>
            <a:r>
              <a:rPr lang="en-US" altLang="ko-KR" dirty="0" smtClean="0">
                <a:solidFill>
                  <a:schemeClr val="tx1"/>
                </a:solidFill>
              </a:rPr>
              <a:t>Colon“ </a:t>
            </a:r>
            <a:r>
              <a:rPr lang="ko-KR" altLang="en-US" dirty="0" smtClean="0">
                <a:solidFill>
                  <a:schemeClr val="tx1"/>
                </a:solidFill>
              </a:rPr>
              <a:t>데이터를 </a:t>
            </a:r>
            <a:r>
              <a:rPr lang="ko-KR" altLang="en-US" dirty="0" err="1" smtClean="0">
                <a:solidFill>
                  <a:schemeClr val="tx1"/>
                </a:solidFill>
              </a:rPr>
              <a:t>로드할</a:t>
            </a:r>
            <a:r>
              <a:rPr lang="ko-KR" altLang="en-US" dirty="0" smtClean="0">
                <a:solidFill>
                  <a:schemeClr val="tx1"/>
                </a:solidFill>
              </a:rPr>
              <a:t> 수 있음</a:t>
            </a:r>
            <a:r>
              <a:rPr lang="en-US" altLang="ko-KR" dirty="0" smtClean="0">
                <a:solidFill>
                  <a:schemeClr val="tx1"/>
                </a:solidFill>
              </a:rPr>
              <a:t>.</a:t>
            </a:r>
            <a:r>
              <a:rPr lang="ko-KR" altLang="en-US" dirty="0" smtClean="0">
                <a:solidFill>
                  <a:schemeClr val="tx1"/>
                </a:solidFill>
              </a:rPr>
              <a:t> </a:t>
            </a:r>
            <a:endParaRPr lang="en-US" altLang="ko-KR" dirty="0" smtClean="0">
              <a:solidFill>
                <a:schemeClr val="tx1"/>
              </a:solidFill>
            </a:endParaRPr>
          </a:p>
          <a:p>
            <a:pPr algn="ctr"/>
            <a:endParaRPr lang="en-US" altLang="ko-KR" dirty="0">
              <a:solidFill>
                <a:schemeClr val="tx1"/>
              </a:solidFill>
            </a:endParaRPr>
          </a:p>
          <a:p>
            <a:pPr algn="ctr"/>
            <a:r>
              <a:rPr lang="ko-KR" altLang="en-US" dirty="0" smtClean="0">
                <a:solidFill>
                  <a:schemeClr val="tx1"/>
                </a:solidFill>
              </a:rPr>
              <a:t>그리고 모델의 위치를 명령하는 </a:t>
            </a:r>
            <a:r>
              <a:rPr lang="en-US" altLang="ko-KR" dirty="0" err="1" smtClean="0">
                <a:solidFill>
                  <a:schemeClr val="tx1"/>
                </a:solidFill>
              </a:rPr>
              <a:t>slide_model_path</a:t>
            </a:r>
            <a:r>
              <a:rPr lang="ko-KR" altLang="en-US" dirty="0" smtClean="0">
                <a:solidFill>
                  <a:schemeClr val="tx1"/>
                </a:solidFill>
              </a:rPr>
              <a:t>라는 또 다른 변수도 있는데 이 역시 </a:t>
            </a:r>
            <a:r>
              <a:rPr lang="en-US" altLang="ko-KR" dirty="0" smtClean="0">
                <a:solidFill>
                  <a:schemeClr val="tx1"/>
                </a:solidFill>
              </a:rPr>
              <a:t>anatomy  </a:t>
            </a:r>
            <a:r>
              <a:rPr lang="ko-KR" altLang="en-US" dirty="0" smtClean="0">
                <a:solidFill>
                  <a:schemeClr val="tx1"/>
                </a:solidFill>
              </a:rPr>
              <a:t>값에 따라서 </a:t>
            </a:r>
            <a:r>
              <a:rPr lang="en-US" altLang="ko-KR" dirty="0" smtClean="0">
                <a:solidFill>
                  <a:schemeClr val="tx1"/>
                </a:solidFill>
              </a:rPr>
              <a:t>"Stomach" </a:t>
            </a:r>
            <a:r>
              <a:rPr lang="en-US" altLang="ko-KR" dirty="0">
                <a:solidFill>
                  <a:schemeClr val="tx1"/>
                </a:solidFill>
              </a:rPr>
              <a:t>or "</a:t>
            </a:r>
            <a:r>
              <a:rPr lang="en-US" altLang="ko-KR" dirty="0" smtClean="0">
                <a:solidFill>
                  <a:schemeClr val="tx1"/>
                </a:solidFill>
              </a:rPr>
              <a:t>Colon" </a:t>
            </a:r>
            <a:r>
              <a:rPr lang="ko-KR" altLang="en-US" dirty="0" smtClean="0">
                <a:solidFill>
                  <a:schemeClr val="tx1"/>
                </a:solidFill>
              </a:rPr>
              <a:t>모델을 </a:t>
            </a:r>
            <a:r>
              <a:rPr lang="ko-KR" altLang="en-US" dirty="0" err="1" smtClean="0">
                <a:solidFill>
                  <a:schemeClr val="tx1"/>
                </a:solidFill>
              </a:rPr>
              <a:t>로드할</a:t>
            </a:r>
            <a:r>
              <a:rPr lang="ko-KR" altLang="en-US" dirty="0" smtClean="0">
                <a:solidFill>
                  <a:schemeClr val="tx1"/>
                </a:solidFill>
              </a:rPr>
              <a:t> 수 있음</a:t>
            </a:r>
            <a:endParaRPr lang="en-US" altLang="ko-KR" dirty="0" smtClean="0">
              <a:solidFill>
                <a:schemeClr val="tx1"/>
              </a:solidFill>
            </a:endParaRPr>
          </a:p>
          <a:p>
            <a:pPr algn="ctr"/>
            <a:endParaRPr lang="en-US" altLang="ko-KR" dirty="0">
              <a:solidFill>
                <a:schemeClr val="tx1"/>
              </a:solidFill>
            </a:endParaRPr>
          </a:p>
          <a:p>
            <a:pPr algn="ctr"/>
            <a:r>
              <a:rPr lang="ko-KR" altLang="en-US" dirty="0" smtClean="0">
                <a:solidFill>
                  <a:schemeClr val="tx1"/>
                </a:solidFill>
              </a:rPr>
              <a:t>그런데 </a:t>
            </a:r>
            <a:r>
              <a:rPr lang="en-US" altLang="ko-KR" dirty="0">
                <a:solidFill>
                  <a:schemeClr val="tx1"/>
                </a:solidFill>
              </a:rPr>
              <a:t>a</a:t>
            </a:r>
            <a:r>
              <a:rPr lang="en-US" altLang="ko-KR" dirty="0" smtClean="0">
                <a:solidFill>
                  <a:schemeClr val="tx1"/>
                </a:solidFill>
              </a:rPr>
              <a:t>natomy </a:t>
            </a:r>
            <a:r>
              <a:rPr lang="ko-KR" altLang="en-US" dirty="0" smtClean="0">
                <a:solidFill>
                  <a:schemeClr val="tx1"/>
                </a:solidFill>
              </a:rPr>
              <a:t>값을 대문자를 사용하는데 </a:t>
            </a:r>
            <a:r>
              <a:rPr lang="en-US" altLang="ko-KR" dirty="0">
                <a:solidFill>
                  <a:schemeClr val="tx1"/>
                </a:solidFill>
              </a:rPr>
              <a:t>if-statement </a:t>
            </a:r>
            <a:r>
              <a:rPr lang="ko-KR" altLang="en-US" dirty="0" smtClean="0">
                <a:solidFill>
                  <a:schemeClr val="tx1"/>
                </a:solidFill>
              </a:rPr>
              <a:t>가 소문자를 체크하는 문제를 찾아서 수정함</a:t>
            </a:r>
            <a:endParaRPr lang="en-US" altLang="ko-KR" dirty="0" smtClean="0">
              <a:solidFill>
                <a:schemeClr val="tx1"/>
              </a:solidFill>
            </a:endParaRPr>
          </a:p>
          <a:p>
            <a:pPr algn="ctr"/>
            <a:endParaRPr lang="en-US" altLang="ko-KR" dirty="0" smtClean="0">
              <a:solidFill>
                <a:schemeClr val="tx1"/>
              </a:solidFill>
            </a:endParaRPr>
          </a:p>
          <a:p>
            <a:pPr algn="ctr"/>
            <a:r>
              <a:rPr lang="en-US" altLang="ko-KR" dirty="0">
                <a:solidFill>
                  <a:schemeClr val="tx1"/>
                </a:solidFill>
              </a:rPr>
              <a:t>(</a:t>
            </a:r>
            <a:r>
              <a:rPr lang="ko-KR" altLang="en-US" dirty="0" smtClean="0">
                <a:solidFill>
                  <a:schemeClr val="tx1"/>
                </a:solidFill>
              </a:rPr>
              <a:t>만약 </a:t>
            </a:r>
            <a:r>
              <a:rPr lang="en-US" altLang="ko-KR" dirty="0">
                <a:solidFill>
                  <a:schemeClr val="tx1"/>
                </a:solidFill>
              </a:rPr>
              <a:t>anatomy == "stomach“ </a:t>
            </a:r>
            <a:r>
              <a:rPr lang="ko-KR" altLang="en-US" dirty="0">
                <a:solidFill>
                  <a:schemeClr val="tx1"/>
                </a:solidFill>
              </a:rPr>
              <a:t>명령하면 </a:t>
            </a:r>
            <a:r>
              <a:rPr lang="en-US" altLang="ko-KR" dirty="0">
                <a:solidFill>
                  <a:schemeClr val="tx1"/>
                </a:solidFill>
              </a:rPr>
              <a:t>Stomach model</a:t>
            </a:r>
            <a:r>
              <a:rPr lang="ko-KR" altLang="en-US" dirty="0">
                <a:solidFill>
                  <a:schemeClr val="tx1"/>
                </a:solidFill>
              </a:rPr>
              <a:t>이 </a:t>
            </a:r>
            <a:r>
              <a:rPr lang="ko-KR" altLang="en-US" dirty="0" err="1">
                <a:solidFill>
                  <a:schemeClr val="tx1"/>
                </a:solidFill>
              </a:rPr>
              <a:t>로드되는</a:t>
            </a:r>
            <a:r>
              <a:rPr lang="ko-KR" altLang="en-US" dirty="0">
                <a:solidFill>
                  <a:schemeClr val="tx1"/>
                </a:solidFill>
              </a:rPr>
              <a:t> 것이 아니라 </a:t>
            </a:r>
            <a:r>
              <a:rPr lang="en-US" altLang="ko-KR" dirty="0">
                <a:solidFill>
                  <a:schemeClr val="tx1"/>
                </a:solidFill>
              </a:rPr>
              <a:t>Colon </a:t>
            </a:r>
            <a:r>
              <a:rPr lang="ko-KR" altLang="en-US" dirty="0">
                <a:solidFill>
                  <a:schemeClr val="tx1"/>
                </a:solidFill>
              </a:rPr>
              <a:t>모델이 </a:t>
            </a:r>
            <a:r>
              <a:rPr lang="ko-KR" altLang="en-US" dirty="0" err="1">
                <a:solidFill>
                  <a:schemeClr val="tx1"/>
                </a:solidFill>
              </a:rPr>
              <a:t>로드되는</a:t>
            </a:r>
            <a:r>
              <a:rPr lang="ko-KR" altLang="en-US" dirty="0">
                <a:solidFill>
                  <a:schemeClr val="tx1"/>
                </a:solidFill>
              </a:rPr>
              <a:t> 현장이 발생 그래서 </a:t>
            </a:r>
            <a:r>
              <a:rPr lang="en-US" altLang="ko-KR" dirty="0">
                <a:solidFill>
                  <a:schemeClr val="tx1"/>
                </a:solidFill>
              </a:rPr>
              <a:t>95%</a:t>
            </a:r>
            <a:r>
              <a:rPr lang="ko-KR" altLang="en-US" dirty="0">
                <a:solidFill>
                  <a:schemeClr val="tx1"/>
                </a:solidFill>
              </a:rPr>
              <a:t>가 </a:t>
            </a:r>
            <a:r>
              <a:rPr lang="ko-KR" altLang="en-US" dirty="0" smtClean="0">
                <a:solidFill>
                  <a:schemeClr val="tx1"/>
                </a:solidFill>
              </a:rPr>
              <a:t>나옴</a:t>
            </a:r>
            <a:r>
              <a:rPr lang="en-US" altLang="ko-KR" dirty="0" smtClean="0">
                <a:solidFill>
                  <a:schemeClr val="tx1"/>
                </a:solidFill>
              </a:rPr>
              <a:t>)</a:t>
            </a:r>
            <a:endParaRPr lang="en-US" altLang="ko-KR" dirty="0">
              <a:solidFill>
                <a:schemeClr val="tx1"/>
              </a:solidFill>
            </a:endParaRPr>
          </a:p>
          <a:p>
            <a:pPr algn="ctr"/>
            <a:endParaRPr lang="en-US" altLang="ko-KR" dirty="0">
              <a:solidFill>
                <a:schemeClr val="tx1"/>
              </a:solidFill>
            </a:endParaRPr>
          </a:p>
          <a:p>
            <a:pPr algn="ctr"/>
            <a:r>
              <a:rPr lang="ko-KR" altLang="en-US" dirty="0" smtClean="0">
                <a:solidFill>
                  <a:schemeClr val="tx1"/>
                </a:solidFill>
              </a:rPr>
              <a:t>코드 수정 후 최종적으로 </a:t>
            </a:r>
            <a:r>
              <a:rPr lang="en-US" altLang="ko-KR" dirty="0" smtClean="0">
                <a:solidFill>
                  <a:schemeClr val="tx1"/>
                </a:solidFill>
              </a:rPr>
              <a:t>DB</a:t>
            </a:r>
            <a:r>
              <a:rPr lang="ko-KR" altLang="en-US" dirty="0" smtClean="0">
                <a:solidFill>
                  <a:schemeClr val="tx1"/>
                </a:solidFill>
              </a:rPr>
              <a:t>  </a:t>
            </a:r>
            <a:r>
              <a:rPr lang="en-US" altLang="ko-KR" dirty="0" smtClean="0">
                <a:solidFill>
                  <a:schemeClr val="tx1"/>
                </a:solidFill>
              </a:rPr>
              <a:t>96.67% </a:t>
            </a:r>
            <a:r>
              <a:rPr lang="ko-KR" altLang="en-US" dirty="0" smtClean="0">
                <a:solidFill>
                  <a:schemeClr val="tx1"/>
                </a:solidFill>
              </a:rPr>
              <a:t>정확도를 달성 </a:t>
            </a:r>
            <a:endParaRPr lang="en-US" altLang="ko-KR" dirty="0" smtClean="0">
              <a:solidFill>
                <a:schemeClr val="tx1"/>
              </a:solidFill>
            </a:endParaRPr>
          </a:p>
        </p:txBody>
      </p:sp>
      <p:sp>
        <p:nvSpPr>
          <p:cNvPr id="10" name="TextBox 9"/>
          <p:cNvSpPr txBox="1"/>
          <p:nvPr/>
        </p:nvSpPr>
        <p:spPr>
          <a:xfrm>
            <a:off x="541511" y="58288"/>
            <a:ext cx="1675459" cy="369332"/>
          </a:xfrm>
          <a:prstGeom prst="rect">
            <a:avLst/>
          </a:prstGeom>
          <a:noFill/>
        </p:spPr>
        <p:txBody>
          <a:bodyPr wrap="none" rtlCol="0">
            <a:spAutoFit/>
          </a:bodyPr>
          <a:lstStyle/>
          <a:p>
            <a:r>
              <a:rPr lang="ko-KR" altLang="en-US" b="1" dirty="0" smtClean="0"/>
              <a:t>모델 성능 이슈</a:t>
            </a:r>
            <a:endParaRPr lang="ko-KR" altLang="en-US" b="1" dirty="0"/>
          </a:p>
        </p:txBody>
      </p:sp>
      <p:pic>
        <p:nvPicPr>
          <p:cNvPr id="3" name="그림 2"/>
          <p:cNvPicPr>
            <a:picLocks noChangeAspect="1"/>
          </p:cNvPicPr>
          <p:nvPr/>
        </p:nvPicPr>
        <p:blipFill>
          <a:blip r:embed="rId2"/>
          <a:stretch>
            <a:fillRect/>
          </a:stretch>
        </p:blipFill>
        <p:spPr>
          <a:xfrm>
            <a:off x="657029" y="1272750"/>
            <a:ext cx="3971925" cy="1362075"/>
          </a:xfrm>
          <a:prstGeom prst="rect">
            <a:avLst/>
          </a:prstGeom>
        </p:spPr>
      </p:pic>
      <p:sp>
        <p:nvSpPr>
          <p:cNvPr id="6" name="직사각형 5"/>
          <p:cNvSpPr/>
          <p:nvPr/>
        </p:nvSpPr>
        <p:spPr>
          <a:xfrm>
            <a:off x="1381328" y="796952"/>
            <a:ext cx="2542783" cy="380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기존</a:t>
            </a:r>
            <a:endParaRPr lang="ko-KR" altLang="en-US" dirty="0">
              <a:solidFill>
                <a:schemeClr val="tx1"/>
              </a:solidFill>
            </a:endParaRPr>
          </a:p>
        </p:txBody>
      </p:sp>
      <p:pic>
        <p:nvPicPr>
          <p:cNvPr id="7" name="그림 6"/>
          <p:cNvPicPr>
            <a:picLocks noChangeAspect="1"/>
          </p:cNvPicPr>
          <p:nvPr/>
        </p:nvPicPr>
        <p:blipFill>
          <a:blip r:embed="rId3"/>
          <a:stretch>
            <a:fillRect/>
          </a:stretch>
        </p:blipFill>
        <p:spPr>
          <a:xfrm>
            <a:off x="5382800" y="1329899"/>
            <a:ext cx="3238500" cy="1247775"/>
          </a:xfrm>
          <a:prstGeom prst="rect">
            <a:avLst/>
          </a:prstGeom>
        </p:spPr>
      </p:pic>
      <p:sp>
        <p:nvSpPr>
          <p:cNvPr id="12" name="직사각형 11"/>
          <p:cNvSpPr/>
          <p:nvPr/>
        </p:nvSpPr>
        <p:spPr>
          <a:xfrm>
            <a:off x="5651326" y="796951"/>
            <a:ext cx="2542783" cy="380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수정 후</a:t>
            </a:r>
            <a:endParaRPr lang="ko-KR" altLang="en-US" dirty="0">
              <a:solidFill>
                <a:schemeClr val="tx1"/>
              </a:solidFill>
            </a:endParaRPr>
          </a:p>
        </p:txBody>
      </p:sp>
      <p:sp>
        <p:nvSpPr>
          <p:cNvPr id="13" name="오른쪽 화살표 12"/>
          <p:cNvSpPr/>
          <p:nvPr/>
        </p:nvSpPr>
        <p:spPr>
          <a:xfrm>
            <a:off x="4283901" y="1578875"/>
            <a:ext cx="914400" cy="74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459266" y="688932"/>
            <a:ext cx="739035" cy="48851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해결</a:t>
            </a:r>
            <a:endParaRPr lang="ko-KR" altLang="en-US" dirty="0">
              <a:solidFill>
                <a:schemeClr val="tx1"/>
              </a:solidFill>
            </a:endParaRPr>
          </a:p>
        </p:txBody>
      </p:sp>
      <p:sp>
        <p:nvSpPr>
          <p:cNvPr id="15" name="직사각형 14"/>
          <p:cNvSpPr/>
          <p:nvPr/>
        </p:nvSpPr>
        <p:spPr>
          <a:xfrm>
            <a:off x="753650" y="1709529"/>
            <a:ext cx="1776608" cy="313047"/>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직사각형 15"/>
          <p:cNvSpPr/>
          <p:nvPr/>
        </p:nvSpPr>
        <p:spPr>
          <a:xfrm>
            <a:off x="5494293" y="1709529"/>
            <a:ext cx="2384578" cy="313047"/>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182315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8203" y="263047"/>
            <a:ext cx="5564344" cy="400110"/>
          </a:xfrm>
          <a:prstGeom prst="rect">
            <a:avLst/>
          </a:prstGeom>
          <a:noFill/>
        </p:spPr>
        <p:txBody>
          <a:bodyPr wrap="none" rtlCol="0">
            <a:spAutoFit/>
          </a:bodyPr>
          <a:lstStyle/>
          <a:p>
            <a:r>
              <a:rPr lang="ko-KR" altLang="en-US" sz="2000" b="1" dirty="0" smtClean="0"/>
              <a:t>이상 발생 슬라이드 테스트 요청 결과</a:t>
            </a:r>
            <a:r>
              <a:rPr lang="en-US" altLang="ko-KR" sz="2000" b="1" dirty="0" smtClean="0"/>
              <a:t>(</a:t>
            </a:r>
            <a:r>
              <a:rPr lang="ko-KR" altLang="en-US" sz="2000" b="1" dirty="0" err="1" smtClean="0"/>
              <a:t>씨젠</a:t>
            </a:r>
            <a:r>
              <a:rPr lang="ko-KR" altLang="en-US" sz="2000" b="1" dirty="0" smtClean="0"/>
              <a:t> 요청</a:t>
            </a:r>
            <a:r>
              <a:rPr lang="en-US" altLang="ko-KR" sz="2000" b="1" dirty="0" smtClean="0"/>
              <a:t>)</a:t>
            </a:r>
            <a:endParaRPr lang="ko-KR" altLang="en-US" sz="2000" b="1" dirty="0"/>
          </a:p>
        </p:txBody>
      </p:sp>
      <p:cxnSp>
        <p:nvCxnSpPr>
          <p:cNvPr id="5" name="직선 연결선 4"/>
          <p:cNvCxnSpPr/>
          <p:nvPr/>
        </p:nvCxnSpPr>
        <p:spPr>
          <a:xfrm>
            <a:off x="338203" y="663157"/>
            <a:ext cx="5564344"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p:nvSpPr>
        <p:spPr>
          <a:xfrm>
            <a:off x="834375" y="1245565"/>
            <a:ext cx="4572000" cy="3139321"/>
          </a:xfrm>
          <a:prstGeom prst="rect">
            <a:avLst/>
          </a:prstGeom>
        </p:spPr>
        <p:txBody>
          <a:bodyPr>
            <a:spAutoFit/>
          </a:bodyPr>
          <a:lstStyle/>
          <a:p>
            <a:r>
              <a:rPr lang="en-US" altLang="ko-KR" dirty="0">
                <a:solidFill>
                  <a:srgbClr val="1D1C1D"/>
                </a:solidFill>
                <a:latin typeface="NotoSansKR"/>
              </a:rPr>
              <a:t>anatomy : stomach</a:t>
            </a:r>
            <a:r>
              <a:rPr lang="en-US" altLang="ko-KR" dirty="0"/>
              <a:t/>
            </a:r>
            <a:br>
              <a:rPr lang="en-US" altLang="ko-KR" dirty="0"/>
            </a:br>
            <a:r>
              <a:rPr lang="en-US" altLang="ko-KR" dirty="0">
                <a:solidFill>
                  <a:srgbClr val="1D1C1D"/>
                </a:solidFill>
                <a:latin typeface="NotoSansKR"/>
              </a:rPr>
              <a:t>AI model version : 20220207_124756</a:t>
            </a:r>
            <a:r>
              <a:rPr lang="en-US" altLang="ko-KR" dirty="0"/>
              <a:t/>
            </a:r>
            <a:br>
              <a:rPr lang="en-US" altLang="ko-KR" dirty="0"/>
            </a:br>
            <a:r>
              <a:rPr lang="en-US" altLang="ko-KR" dirty="0">
                <a:solidFill>
                  <a:srgbClr val="1D1C1D"/>
                </a:solidFill>
                <a:latin typeface="NotoSansKR"/>
              </a:rPr>
              <a:t>model framework : densenet201</a:t>
            </a:r>
            <a:r>
              <a:rPr lang="en-US" altLang="ko-KR" dirty="0"/>
              <a:t/>
            </a:r>
            <a:br>
              <a:rPr lang="en-US" altLang="ko-KR" dirty="0"/>
            </a:br>
            <a:r>
              <a:rPr lang="en-US" altLang="ko-KR" dirty="0">
                <a:solidFill>
                  <a:srgbClr val="1D1C1D"/>
                </a:solidFill>
                <a:latin typeface="NotoSansKR"/>
              </a:rPr>
              <a:t>test slides :</a:t>
            </a:r>
            <a:r>
              <a:rPr lang="en-US" altLang="ko-KR" dirty="0"/>
              <a:t/>
            </a:r>
            <a:br>
              <a:rPr lang="en-US" altLang="ko-KR" dirty="0"/>
            </a:br>
            <a:r>
              <a:rPr lang="en-US" altLang="ko-KR" dirty="0">
                <a:solidFill>
                  <a:srgbClr val="1D1C1D"/>
                </a:solidFill>
                <a:latin typeface="NotoSansKR"/>
              </a:rPr>
              <a:t>2021S 0473856010101</a:t>
            </a:r>
            <a:r>
              <a:rPr lang="en-US" altLang="ko-KR" dirty="0"/>
              <a:t/>
            </a:r>
            <a:br>
              <a:rPr lang="en-US" altLang="ko-KR" dirty="0"/>
            </a:br>
            <a:r>
              <a:rPr lang="en-US" altLang="ko-KR" dirty="0">
                <a:solidFill>
                  <a:srgbClr val="1D1C1D"/>
                </a:solidFill>
                <a:latin typeface="NotoSansKR"/>
              </a:rPr>
              <a:t>2021S 0478177010101</a:t>
            </a:r>
            <a:r>
              <a:rPr lang="en-US" altLang="ko-KR" dirty="0"/>
              <a:t/>
            </a:r>
            <a:br>
              <a:rPr lang="en-US" altLang="ko-KR" dirty="0"/>
            </a:br>
            <a:r>
              <a:rPr lang="en-US" altLang="ko-KR" dirty="0">
                <a:solidFill>
                  <a:srgbClr val="1D1C1D"/>
                </a:solidFill>
                <a:latin typeface="NotoSansKR"/>
              </a:rPr>
              <a:t>2021S 0478060020101</a:t>
            </a:r>
            <a:r>
              <a:rPr lang="en-US" altLang="ko-KR" dirty="0"/>
              <a:t/>
            </a:r>
            <a:br>
              <a:rPr lang="en-US" altLang="ko-KR" dirty="0"/>
            </a:br>
            <a:r>
              <a:rPr lang="en-US" altLang="ko-KR" dirty="0">
                <a:solidFill>
                  <a:srgbClr val="1D1C1D"/>
                </a:solidFill>
                <a:latin typeface="NotoSansKR"/>
              </a:rPr>
              <a:t>result :</a:t>
            </a:r>
            <a:r>
              <a:rPr lang="en-US" altLang="ko-KR" dirty="0"/>
              <a:t/>
            </a:r>
            <a:br>
              <a:rPr lang="en-US" altLang="ko-KR" dirty="0"/>
            </a:br>
            <a:r>
              <a:rPr lang="ko-KR" altLang="en-US" dirty="0">
                <a:solidFill>
                  <a:srgbClr val="1D1C1D"/>
                </a:solidFill>
                <a:latin typeface="NotoSansKR"/>
              </a:rPr>
              <a:t>정답 </a:t>
            </a:r>
            <a:r>
              <a:rPr lang="en-US" altLang="ko-KR" dirty="0">
                <a:solidFill>
                  <a:srgbClr val="1D1C1D"/>
                </a:solidFill>
                <a:latin typeface="NotoSansKR"/>
              </a:rPr>
              <a:t>N -&gt; </a:t>
            </a:r>
            <a:r>
              <a:rPr lang="ko-KR" altLang="en-US" dirty="0">
                <a:solidFill>
                  <a:srgbClr val="1D1C1D"/>
                </a:solidFill>
                <a:latin typeface="NotoSansKR"/>
              </a:rPr>
              <a:t>예측 </a:t>
            </a:r>
            <a:r>
              <a:rPr lang="en-US" altLang="ko-KR" dirty="0">
                <a:solidFill>
                  <a:srgbClr val="1D1C1D"/>
                </a:solidFill>
                <a:latin typeface="NotoSansKR"/>
              </a:rPr>
              <a:t>N</a:t>
            </a:r>
            <a:r>
              <a:rPr lang="en-US" altLang="ko-KR" dirty="0"/>
              <a:t/>
            </a:r>
            <a:br>
              <a:rPr lang="en-US" altLang="ko-KR" dirty="0"/>
            </a:br>
            <a:r>
              <a:rPr lang="en-US" altLang="ko-KR" dirty="0">
                <a:solidFill>
                  <a:srgbClr val="1D1C1D"/>
                </a:solidFill>
                <a:latin typeface="NotoSansKR"/>
              </a:rPr>
              <a:t>(</a:t>
            </a:r>
            <a:r>
              <a:rPr lang="ko-KR" altLang="en-US" dirty="0">
                <a:solidFill>
                  <a:srgbClr val="1D1C1D"/>
                </a:solidFill>
                <a:latin typeface="NotoSansKR"/>
              </a:rPr>
              <a:t>기존 </a:t>
            </a:r>
            <a:r>
              <a:rPr lang="en-US" altLang="ko-KR" dirty="0">
                <a:solidFill>
                  <a:srgbClr val="1D1C1D"/>
                </a:solidFill>
                <a:latin typeface="NotoSansKR"/>
              </a:rPr>
              <a:t>2</a:t>
            </a:r>
            <a:r>
              <a:rPr lang="ko-KR" altLang="en-US" dirty="0">
                <a:solidFill>
                  <a:srgbClr val="1D1C1D"/>
                </a:solidFill>
                <a:latin typeface="NotoSansKR"/>
              </a:rPr>
              <a:t>개는 </a:t>
            </a:r>
            <a:r>
              <a:rPr lang="en-US" altLang="ko-KR" dirty="0">
                <a:solidFill>
                  <a:srgbClr val="1D1C1D"/>
                </a:solidFill>
                <a:latin typeface="NotoSansKR"/>
              </a:rPr>
              <a:t>M</a:t>
            </a:r>
            <a:r>
              <a:rPr lang="ko-KR" altLang="en-US" dirty="0">
                <a:solidFill>
                  <a:srgbClr val="1D1C1D"/>
                </a:solidFill>
                <a:latin typeface="NotoSansKR"/>
              </a:rPr>
              <a:t>으로 </a:t>
            </a:r>
            <a:r>
              <a:rPr lang="ko-KR" altLang="en-US" dirty="0" err="1">
                <a:solidFill>
                  <a:srgbClr val="1D1C1D"/>
                </a:solidFill>
                <a:latin typeface="NotoSansKR"/>
              </a:rPr>
              <a:t>예측했었음</a:t>
            </a:r>
            <a:r>
              <a:rPr lang="en-US" altLang="ko-KR" dirty="0">
                <a:solidFill>
                  <a:srgbClr val="1D1C1D"/>
                </a:solidFill>
                <a:latin typeface="NotoSansKR"/>
              </a:rPr>
              <a:t>)</a:t>
            </a:r>
            <a:r>
              <a:rPr lang="ko-KR" altLang="en-US" dirty="0"/>
              <a:t/>
            </a:r>
            <a:br>
              <a:rPr lang="ko-KR" altLang="en-US" dirty="0"/>
            </a:br>
            <a:r>
              <a:rPr lang="en-US" altLang="ko-KR" dirty="0" err="1">
                <a:solidFill>
                  <a:srgbClr val="1D1C1D"/>
                </a:solidFill>
                <a:latin typeface="NotoSansKR"/>
              </a:rPr>
              <a:t>heatmap</a:t>
            </a:r>
            <a:r>
              <a:rPr lang="en-US" altLang="ko-KR" dirty="0">
                <a:solidFill>
                  <a:srgbClr val="1D1C1D"/>
                </a:solidFill>
                <a:latin typeface="NotoSansKR"/>
              </a:rPr>
              <a:t> : </a:t>
            </a:r>
            <a:r>
              <a:rPr lang="ko-KR" altLang="en-US" dirty="0">
                <a:solidFill>
                  <a:srgbClr val="1D1C1D"/>
                </a:solidFill>
                <a:latin typeface="NotoSansKR"/>
              </a:rPr>
              <a:t>정상</a:t>
            </a:r>
            <a:endParaRPr lang="ko-KR" altLang="en-US" dirty="0"/>
          </a:p>
        </p:txBody>
      </p:sp>
      <p:sp>
        <p:nvSpPr>
          <p:cNvPr id="9" name="직사각형 8"/>
          <p:cNvSpPr/>
          <p:nvPr/>
        </p:nvSpPr>
        <p:spPr>
          <a:xfrm>
            <a:off x="526093" y="3244240"/>
            <a:ext cx="4709786" cy="12651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2156564" y="4967293"/>
            <a:ext cx="4709786" cy="12651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기존에는 </a:t>
            </a:r>
            <a:r>
              <a:rPr lang="en-US" altLang="ko-KR" dirty="0" smtClean="0">
                <a:solidFill>
                  <a:schemeClr val="tx1"/>
                </a:solidFill>
              </a:rPr>
              <a:t>M</a:t>
            </a:r>
            <a:r>
              <a:rPr lang="ko-KR" altLang="en-US" dirty="0" smtClean="0">
                <a:solidFill>
                  <a:schemeClr val="tx1"/>
                </a:solidFill>
              </a:rPr>
              <a:t>으로 예측했으나</a:t>
            </a:r>
            <a:r>
              <a:rPr lang="en-US" altLang="ko-KR" dirty="0" smtClean="0">
                <a:solidFill>
                  <a:schemeClr val="tx1"/>
                </a:solidFill>
              </a:rPr>
              <a:t>, </a:t>
            </a:r>
            <a:r>
              <a:rPr lang="ko-KR" altLang="en-US" dirty="0" smtClean="0">
                <a:solidFill>
                  <a:schemeClr val="tx1"/>
                </a:solidFill>
              </a:rPr>
              <a:t>현재는 </a:t>
            </a:r>
            <a:r>
              <a:rPr lang="en-US" altLang="ko-KR" dirty="0" smtClean="0">
                <a:solidFill>
                  <a:schemeClr val="tx1"/>
                </a:solidFill>
              </a:rPr>
              <a:t>N</a:t>
            </a:r>
            <a:r>
              <a:rPr lang="ko-KR" altLang="en-US" dirty="0" smtClean="0">
                <a:solidFill>
                  <a:schemeClr val="tx1"/>
                </a:solidFill>
              </a:rPr>
              <a:t>으로 예측되어 성능 향상 확인됨</a:t>
            </a:r>
            <a:endParaRPr lang="ko-KR" altLang="en-US" dirty="0">
              <a:solidFill>
                <a:schemeClr val="tx1"/>
              </a:solidFill>
            </a:endParaRPr>
          </a:p>
        </p:txBody>
      </p:sp>
    </p:spTree>
    <p:extLst>
      <p:ext uri="{BB962C8B-B14F-4D97-AF65-F5344CB8AC3E}">
        <p14:creationId xmlns:p14="http://schemas.microsoft.com/office/powerpoint/2010/main" val="245271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824792" y="2341837"/>
            <a:ext cx="1590497" cy="2617395"/>
          </a:xfrm>
          <a:prstGeom prst="rect">
            <a:avLst/>
          </a:prstGeom>
          <a:ln>
            <a:solidFill>
              <a:schemeClr val="tx1"/>
            </a:solidFill>
          </a:ln>
        </p:spPr>
      </p:pic>
      <p:pic>
        <p:nvPicPr>
          <p:cNvPr id="5" name="그림 4"/>
          <p:cNvPicPr>
            <a:picLocks noChangeAspect="1"/>
          </p:cNvPicPr>
          <p:nvPr/>
        </p:nvPicPr>
        <p:blipFill>
          <a:blip r:embed="rId3"/>
          <a:stretch>
            <a:fillRect/>
          </a:stretch>
        </p:blipFill>
        <p:spPr>
          <a:xfrm rot="16200000">
            <a:off x="6442964" y="682030"/>
            <a:ext cx="335585" cy="3809188"/>
          </a:xfrm>
          <a:prstGeom prst="rect">
            <a:avLst/>
          </a:prstGeom>
        </p:spPr>
      </p:pic>
      <p:pic>
        <p:nvPicPr>
          <p:cNvPr id="6" name="그림 5"/>
          <p:cNvPicPr>
            <a:picLocks noChangeAspect="1"/>
          </p:cNvPicPr>
          <p:nvPr/>
        </p:nvPicPr>
        <p:blipFill>
          <a:blip r:embed="rId4"/>
          <a:stretch>
            <a:fillRect/>
          </a:stretch>
        </p:blipFill>
        <p:spPr>
          <a:xfrm rot="16200000">
            <a:off x="6455807" y="935789"/>
            <a:ext cx="309901" cy="3947156"/>
          </a:xfrm>
          <a:prstGeom prst="rect">
            <a:avLst/>
          </a:prstGeom>
        </p:spPr>
      </p:pic>
      <p:cxnSp>
        <p:nvCxnSpPr>
          <p:cNvPr id="8" name="직선 화살표 연결선 7"/>
          <p:cNvCxnSpPr/>
          <p:nvPr/>
        </p:nvCxnSpPr>
        <p:spPr>
          <a:xfrm>
            <a:off x="2647060" y="2754416"/>
            <a:ext cx="19035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2619621" y="2500500"/>
            <a:ext cx="1873231" cy="507831"/>
          </a:xfrm>
          <a:prstGeom prst="rect">
            <a:avLst/>
          </a:prstGeom>
          <a:noFill/>
        </p:spPr>
        <p:txBody>
          <a:bodyPr wrap="square" rtlCol="0">
            <a:spAutoFit/>
          </a:bodyPr>
          <a:lstStyle/>
          <a:p>
            <a:pPr algn="ctr"/>
            <a:r>
              <a:rPr lang="en-US" sz="1350" dirty="0"/>
              <a:t>Previous algorithm:</a:t>
            </a:r>
          </a:p>
          <a:p>
            <a:pPr algn="ctr"/>
            <a:r>
              <a:rPr lang="en-US" sz="1350" dirty="0"/>
              <a:t>30 graphs separated</a:t>
            </a:r>
          </a:p>
        </p:txBody>
      </p:sp>
      <p:cxnSp>
        <p:nvCxnSpPr>
          <p:cNvPr id="11" name="직선 화살표 연결선 10"/>
          <p:cNvCxnSpPr/>
          <p:nvPr/>
        </p:nvCxnSpPr>
        <p:spPr>
          <a:xfrm>
            <a:off x="2589710" y="4567193"/>
            <a:ext cx="19035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2775581" y="4349276"/>
            <a:ext cx="1557471" cy="507831"/>
          </a:xfrm>
          <a:prstGeom prst="rect">
            <a:avLst/>
          </a:prstGeom>
          <a:noFill/>
        </p:spPr>
        <p:txBody>
          <a:bodyPr wrap="square" rtlCol="0">
            <a:spAutoFit/>
          </a:bodyPr>
          <a:lstStyle/>
          <a:p>
            <a:pPr algn="ctr"/>
            <a:r>
              <a:rPr lang="en-US" sz="1350" dirty="0"/>
              <a:t>Present algorithm:</a:t>
            </a:r>
          </a:p>
          <a:p>
            <a:pPr algn="ctr"/>
            <a:r>
              <a:rPr lang="en-US" sz="1350" dirty="0"/>
              <a:t>2 graphs separated</a:t>
            </a:r>
          </a:p>
        </p:txBody>
      </p:sp>
      <p:pic>
        <p:nvPicPr>
          <p:cNvPr id="13" name="그림 12"/>
          <p:cNvPicPr>
            <a:picLocks noChangeAspect="1"/>
          </p:cNvPicPr>
          <p:nvPr/>
        </p:nvPicPr>
        <p:blipFill>
          <a:blip r:embed="rId5"/>
          <a:stretch>
            <a:fillRect/>
          </a:stretch>
        </p:blipFill>
        <p:spPr>
          <a:xfrm>
            <a:off x="4693343" y="4169838"/>
            <a:ext cx="1427229" cy="984628"/>
          </a:xfrm>
          <a:prstGeom prst="rect">
            <a:avLst/>
          </a:prstGeom>
          <a:ln>
            <a:solidFill>
              <a:schemeClr val="tx1"/>
            </a:solidFill>
          </a:ln>
        </p:spPr>
      </p:pic>
      <p:pic>
        <p:nvPicPr>
          <p:cNvPr id="14" name="그림 13"/>
          <p:cNvPicPr>
            <a:picLocks noChangeAspect="1"/>
          </p:cNvPicPr>
          <p:nvPr/>
        </p:nvPicPr>
        <p:blipFill>
          <a:blip r:embed="rId6"/>
          <a:stretch>
            <a:fillRect/>
          </a:stretch>
        </p:blipFill>
        <p:spPr>
          <a:xfrm>
            <a:off x="6320631" y="4169838"/>
            <a:ext cx="1395157" cy="984628"/>
          </a:xfrm>
          <a:prstGeom prst="rect">
            <a:avLst/>
          </a:prstGeom>
          <a:ln>
            <a:solidFill>
              <a:schemeClr val="tx1"/>
            </a:solidFill>
          </a:ln>
        </p:spPr>
      </p:pic>
      <p:sp>
        <p:nvSpPr>
          <p:cNvPr id="16" name="TextBox 15"/>
          <p:cNvSpPr txBox="1"/>
          <p:nvPr/>
        </p:nvSpPr>
        <p:spPr>
          <a:xfrm>
            <a:off x="5146704" y="5260470"/>
            <a:ext cx="2102266" cy="300082"/>
          </a:xfrm>
          <a:prstGeom prst="rect">
            <a:avLst/>
          </a:prstGeom>
          <a:noFill/>
        </p:spPr>
        <p:txBody>
          <a:bodyPr wrap="square" rtlCol="0">
            <a:spAutoFit/>
          </a:bodyPr>
          <a:lstStyle/>
          <a:p>
            <a:pPr algn="ctr"/>
            <a:r>
              <a:rPr lang="en-US" sz="1350" dirty="0"/>
              <a:t>Sim. Score: 0.229</a:t>
            </a:r>
          </a:p>
        </p:txBody>
      </p:sp>
      <p:sp>
        <p:nvSpPr>
          <p:cNvPr id="15" name="직사각형 14"/>
          <p:cNvSpPr/>
          <p:nvPr/>
        </p:nvSpPr>
        <p:spPr>
          <a:xfrm>
            <a:off x="507179" y="789357"/>
            <a:ext cx="7354952" cy="571184"/>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sz="1600" dirty="0" smtClean="0">
                <a:solidFill>
                  <a:schemeClr val="tx1"/>
                </a:solidFill>
              </a:rPr>
              <a:t>기존</a:t>
            </a:r>
            <a:r>
              <a:rPr lang="en-US" altLang="ko-KR" sz="1600" dirty="0" smtClean="0">
                <a:solidFill>
                  <a:schemeClr val="tx1"/>
                </a:solidFill>
              </a:rPr>
              <a:t>, </a:t>
            </a:r>
            <a:r>
              <a:rPr lang="ko-KR" altLang="en-US" sz="1600" dirty="0" smtClean="0">
                <a:solidFill>
                  <a:schemeClr val="tx1"/>
                </a:solidFill>
              </a:rPr>
              <a:t>다수의 그래프를 생성하던 이슈를 완화 하였으며</a:t>
            </a:r>
            <a:r>
              <a:rPr lang="en-US" altLang="ko-KR" sz="1600" dirty="0" smtClean="0">
                <a:solidFill>
                  <a:schemeClr val="tx1"/>
                </a:solidFill>
              </a:rPr>
              <a:t>, </a:t>
            </a:r>
            <a:r>
              <a:rPr lang="ko-KR" altLang="en-US" sz="1600" dirty="0" smtClean="0">
                <a:solidFill>
                  <a:schemeClr val="tx1"/>
                </a:solidFill>
              </a:rPr>
              <a:t>지속적으로 연구 중</a:t>
            </a:r>
            <a:endParaRPr lang="en-US" altLang="ko-KR" sz="1600" dirty="0" smtClean="0">
              <a:solidFill>
                <a:schemeClr val="tx1"/>
              </a:solidFill>
            </a:endParaRPr>
          </a:p>
          <a:p>
            <a:pPr marL="742950" lvl="1" indent="-285750">
              <a:buFont typeface="Arial" panose="020B0604020202020204" pitchFamily="34" charset="0"/>
              <a:buChar char="•"/>
            </a:pPr>
            <a:r>
              <a:rPr lang="ko-KR" altLang="en-US" sz="1600" dirty="0" smtClean="0">
                <a:solidFill>
                  <a:schemeClr val="tx1"/>
                </a:solidFill>
              </a:rPr>
              <a:t>예시</a:t>
            </a:r>
            <a:r>
              <a:rPr lang="en-US" altLang="ko-KR" sz="1600" dirty="0" smtClean="0">
                <a:solidFill>
                  <a:schemeClr val="tx1"/>
                </a:solidFill>
              </a:rPr>
              <a:t>: 2018S016624402</a:t>
            </a:r>
            <a:endParaRPr lang="ko-KR" altLang="en-US" sz="1600" dirty="0">
              <a:solidFill>
                <a:schemeClr val="tx1"/>
              </a:solidFill>
            </a:endParaRPr>
          </a:p>
        </p:txBody>
      </p:sp>
      <p:cxnSp>
        <p:nvCxnSpPr>
          <p:cNvPr id="17" name="직선 연결선 16"/>
          <p:cNvCxnSpPr/>
          <p:nvPr/>
        </p:nvCxnSpPr>
        <p:spPr>
          <a:xfrm>
            <a:off x="310733" y="570274"/>
            <a:ext cx="3324880" cy="1166"/>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3854" y="180460"/>
            <a:ext cx="2008499" cy="369332"/>
          </a:xfrm>
          <a:prstGeom prst="rect">
            <a:avLst/>
          </a:prstGeom>
          <a:noFill/>
        </p:spPr>
        <p:txBody>
          <a:bodyPr wrap="none" rtlCol="0">
            <a:spAutoFit/>
          </a:bodyPr>
          <a:lstStyle/>
          <a:p>
            <a:r>
              <a:rPr lang="en-US" altLang="ko-KR" b="1" dirty="0" smtClean="0"/>
              <a:t>Graph sim updated</a:t>
            </a:r>
            <a:endParaRPr lang="ko-KR" altLang="en-US" b="1" dirty="0"/>
          </a:p>
        </p:txBody>
      </p:sp>
      <p:sp>
        <p:nvSpPr>
          <p:cNvPr id="3" name="직사각형 2"/>
          <p:cNvSpPr/>
          <p:nvPr/>
        </p:nvSpPr>
        <p:spPr>
          <a:xfrm>
            <a:off x="2146450" y="1890737"/>
            <a:ext cx="3291029" cy="369332"/>
          </a:xfrm>
          <a:prstGeom prst="rect">
            <a:avLst/>
          </a:prstGeom>
        </p:spPr>
        <p:txBody>
          <a:bodyPr wrap="none">
            <a:spAutoFit/>
          </a:bodyPr>
          <a:lstStyle/>
          <a:p>
            <a:r>
              <a:rPr lang="en-US" altLang="ko-KR" dirty="0"/>
              <a:t>Tissue separation (</a:t>
            </a:r>
            <a:r>
              <a:rPr lang="en-US" altLang="ko-KR" dirty="0" err="1"/>
              <a:t>algo</a:t>
            </a:r>
            <a:r>
              <a:rPr lang="en-US" altLang="ko-KR" dirty="0"/>
              <a:t>. update): </a:t>
            </a:r>
            <a:endParaRPr lang="ko-KR" altLang="en-US" dirty="0"/>
          </a:p>
        </p:txBody>
      </p:sp>
    </p:spTree>
    <p:extLst>
      <p:ext uri="{BB962C8B-B14F-4D97-AF65-F5344CB8AC3E}">
        <p14:creationId xmlns:p14="http://schemas.microsoft.com/office/powerpoint/2010/main" val="3808580538"/>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50024</TotalTime>
  <Words>1465</Words>
  <Application>Microsoft Office PowerPoint</Application>
  <PresentationFormat>화면 슬라이드 쇼(4:3)</PresentationFormat>
  <Paragraphs>323</Paragraphs>
  <Slides>24</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24</vt:i4>
      </vt:variant>
    </vt:vector>
  </HeadingPairs>
  <TitlesOfParts>
    <vt:vector size="30" baseType="lpstr">
      <vt:lpstr>NotoSansKR</vt:lpstr>
      <vt:lpstr>맑은 고딕</vt:lpstr>
      <vt:lpstr>Arial</vt:lpstr>
      <vt:lpstr>Calibri</vt:lpstr>
      <vt:lpstr>Calibri Light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Self Supervised Learning for WSI Classification  (SimCLR + Graph Transformer)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mujinkim</dc:creator>
  <cp:lastModifiedBy>mujinkim</cp:lastModifiedBy>
  <cp:revision>663</cp:revision>
  <dcterms:created xsi:type="dcterms:W3CDTF">2021-03-24T07:36:17Z</dcterms:created>
  <dcterms:modified xsi:type="dcterms:W3CDTF">2022-03-04T05:26:38Z</dcterms:modified>
</cp:coreProperties>
</file>